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1"/>
  </p:notesMasterIdLst>
  <p:sldIdLst>
    <p:sldId id="256" r:id="rId2"/>
    <p:sldId id="371" r:id="rId3"/>
    <p:sldId id="372" r:id="rId4"/>
    <p:sldId id="329" r:id="rId5"/>
    <p:sldId id="328" r:id="rId6"/>
    <p:sldId id="362" r:id="rId7"/>
    <p:sldId id="363" r:id="rId8"/>
    <p:sldId id="361" r:id="rId9"/>
    <p:sldId id="364" r:id="rId10"/>
    <p:sldId id="365" r:id="rId11"/>
    <p:sldId id="360" r:id="rId12"/>
    <p:sldId id="366" r:id="rId13"/>
    <p:sldId id="367" r:id="rId14"/>
    <p:sldId id="368" r:id="rId15"/>
    <p:sldId id="294" r:id="rId16"/>
    <p:sldId id="376" r:id="rId17"/>
    <p:sldId id="278" r:id="rId18"/>
    <p:sldId id="330" r:id="rId19"/>
    <p:sldId id="377" r:id="rId20"/>
    <p:sldId id="257" r:id="rId21"/>
    <p:sldId id="346" r:id="rId22"/>
    <p:sldId id="345" r:id="rId23"/>
    <p:sldId id="347" r:id="rId24"/>
    <p:sldId id="348" r:id="rId25"/>
    <p:sldId id="303" r:id="rId26"/>
    <p:sldId id="338" r:id="rId27"/>
    <p:sldId id="304" r:id="rId28"/>
    <p:sldId id="260" r:id="rId29"/>
    <p:sldId id="305" r:id="rId30"/>
    <p:sldId id="270" r:id="rId31"/>
    <p:sldId id="299" r:id="rId32"/>
    <p:sldId id="283" r:id="rId33"/>
    <p:sldId id="289" r:id="rId34"/>
    <p:sldId id="306" r:id="rId35"/>
    <p:sldId id="317" r:id="rId36"/>
    <p:sldId id="331" r:id="rId37"/>
    <p:sldId id="308" r:id="rId38"/>
    <p:sldId id="351" r:id="rId39"/>
    <p:sldId id="332" r:id="rId40"/>
    <p:sldId id="352" r:id="rId41"/>
    <p:sldId id="320" r:id="rId42"/>
    <p:sldId id="319" r:id="rId43"/>
    <p:sldId id="291" r:id="rId44"/>
    <p:sldId id="272" r:id="rId45"/>
    <p:sldId id="274" r:id="rId46"/>
    <p:sldId id="369" r:id="rId47"/>
    <p:sldId id="355" r:id="rId48"/>
    <p:sldId id="353" r:id="rId49"/>
    <p:sldId id="354" r:id="rId50"/>
    <p:sldId id="322" r:id="rId51"/>
    <p:sldId id="321" r:id="rId52"/>
    <p:sldId id="312" r:id="rId53"/>
    <p:sldId id="261" r:id="rId54"/>
    <p:sldId id="327" r:id="rId55"/>
    <p:sldId id="326" r:id="rId56"/>
    <p:sldId id="325" r:id="rId57"/>
    <p:sldId id="263" r:id="rId58"/>
    <p:sldId id="358" r:id="rId59"/>
    <p:sldId id="316" r:id="rId60"/>
    <p:sldId id="343" r:id="rId61"/>
    <p:sldId id="359" r:id="rId62"/>
    <p:sldId id="344" r:id="rId63"/>
    <p:sldId id="266" r:id="rId64"/>
    <p:sldId id="280" r:id="rId65"/>
    <p:sldId id="374" r:id="rId66"/>
    <p:sldId id="375" r:id="rId67"/>
    <p:sldId id="262" r:id="rId68"/>
    <p:sldId id="370" r:id="rId69"/>
    <p:sldId id="35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5344"/>
    <a:srgbClr val="494996"/>
    <a:srgbClr val="333387"/>
    <a:srgbClr val="5079C1"/>
    <a:srgbClr val="37B6C4"/>
    <a:srgbClr val="718BFF"/>
    <a:srgbClr val="89C77A"/>
    <a:srgbClr val="7744C4"/>
    <a:srgbClr val="E9B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799"/>
    <p:restoredTop sz="84510"/>
  </p:normalViewPr>
  <p:slideViewPr>
    <p:cSldViewPr snapToGrid="0">
      <p:cViewPr varScale="1">
        <p:scale>
          <a:sx n="96" d="100"/>
          <a:sy n="96" d="100"/>
        </p:scale>
        <p:origin x="3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CE2D1-4B9C-0441-AC2C-4EC47951C1D5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C1AA8-C84E-A04D-929A-FBFD84185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06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-first step is deciding if </a:t>
            </a:r>
            <a:r>
              <a:rPr lang="en-US" dirty="0" err="1"/>
              <a:t>ggplot</a:t>
            </a:r>
            <a:r>
              <a:rPr lang="en-US" dirty="0"/>
              <a:t> is the right tool</a:t>
            </a:r>
          </a:p>
          <a:p>
            <a:r>
              <a:rPr lang="en-US" dirty="0"/>
              <a:t>-Brief overview of the strengths and weaknesses of </a:t>
            </a:r>
            <a:r>
              <a:rPr lang="en-US" dirty="0" err="1"/>
              <a:t>ggplot</a:t>
            </a:r>
            <a:endParaRPr lang="en-US" dirty="0"/>
          </a:p>
          <a:p>
            <a:r>
              <a:rPr lang="en-US" dirty="0"/>
              <a:t>-basic grammar</a:t>
            </a:r>
          </a:p>
          <a:p>
            <a:r>
              <a:rPr lang="en-US" dirty="0"/>
              <a:t>-how to approach making figures in </a:t>
            </a:r>
            <a:r>
              <a:rPr lang="en-US" dirty="0" err="1"/>
              <a:t>ggplot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80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95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-first step is deciding if </a:t>
            </a:r>
            <a:r>
              <a:rPr lang="en-US" dirty="0" err="1"/>
              <a:t>ggplot</a:t>
            </a:r>
            <a:r>
              <a:rPr lang="en-US" dirty="0"/>
              <a:t> is the right tool</a:t>
            </a:r>
          </a:p>
          <a:p>
            <a:r>
              <a:rPr lang="en-US" dirty="0"/>
              <a:t>-Brief overview of the strengths and weaknesses of </a:t>
            </a:r>
            <a:r>
              <a:rPr lang="en-US" dirty="0" err="1"/>
              <a:t>ggplot</a:t>
            </a:r>
            <a:endParaRPr lang="en-US" dirty="0"/>
          </a:p>
          <a:p>
            <a:r>
              <a:rPr lang="en-US" dirty="0"/>
              <a:t>-basic grammar</a:t>
            </a:r>
          </a:p>
          <a:p>
            <a:r>
              <a:rPr lang="en-US" dirty="0"/>
              <a:t>-how to approach making figures in </a:t>
            </a:r>
            <a:r>
              <a:rPr lang="en-US" dirty="0" err="1"/>
              <a:t>ggplot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37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 of G: Framework for building vis. that relies on layering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809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660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08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9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63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8B91-F44B-54D6-F179-AC6D9431C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26999-BF2C-B8A6-6761-E9AA32F3E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CF0C-D4AD-0BD2-E72B-BF0734BE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7368C-55B4-11A0-AF96-AEE9E36B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2129-4F68-D807-F2B0-DD5A401E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6184-9A5B-DAD6-A632-944A6A64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ACA3D-C01C-89F2-23E7-8A6ECF28E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25642-1E76-10C8-99BC-C89688A5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0F02E-38B4-35D8-7EB5-B5609BAC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B29B9-4151-41E0-BCE0-F50858F4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7F8EB-A346-F0C3-6637-1BFE99E76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A26DA-D09C-387F-8137-A77AF48C7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AAB20-2883-D687-D807-D155B503A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B4FDB-0D9D-B5B4-C44A-C5B0A893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206B-CB12-6E84-49D4-767B913F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4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F4569-072D-CD1D-2BAF-41FACB7C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9DBEE-43EE-6BE6-4E7C-FD36B1EBE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3F218-E031-F0ED-AA6C-1A4730C0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0D622-827B-00DA-F087-1288AAFC4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E6D00-5F0C-B2DA-5750-DF02F7FA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8FD2-C4BA-A925-79CF-B8A78151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9F129-6131-2874-9AFE-D19E7C062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72B4C-C88B-7A92-660A-92D6BE86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6D878-79F4-6514-6CF3-CEA37D492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6A10-68F7-2FA7-E8E4-381A5142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C3A6-DEB3-913F-D251-93362826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2A17B-7B2B-A857-A5DB-5F435520C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E97A4-3C78-A693-98B2-E4B603C11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54BE6-B2D0-9183-4509-CFF9CA56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59C4E-554A-779A-7AFA-792F2D83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71B8A-A374-F921-F7D8-B1DB0544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7EBF-11B9-5BDF-A4C2-3D92DEBF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4011C-C123-95DD-283A-041DFC5C6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12D45-5800-80D9-FE44-6CC193C8D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0F963-FCEE-E625-6CA3-C4F81F566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FAB9EA-EA2B-0C8C-71D8-83732F152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8AC402-75E8-EF28-BE4C-49B1EB44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DAA23-387E-C3E3-2C70-5756AEFE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430D9-1EC5-80E2-B90F-64824627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88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6FDE-E248-44B1-F998-495E40DF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4D8E7-ED5A-47C4-E16B-FACE6D2D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1F43D-8D95-8DA6-28DF-0E35B4F0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01358-80D7-91F9-BBBB-598473246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6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9EEF4-0A02-EE33-50E9-5FE949E4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D9A74-D0F4-2107-25D5-E070B57C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B189F-C428-6708-8D56-B11A992F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1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B37A1-27B6-AD8F-E26E-CD589858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5A4A-9210-613E-1F56-3730A6466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65555-C490-D184-2444-064B9F4AB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4A7F2-A0C3-0B45-F436-5A9D8ED5D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AD6F7-138A-AFD1-9AD9-2F5ED45B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E20D7-B9D7-3197-FFB4-D01993801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1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B952-7AC1-5911-5429-0F8BDCB0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9450F9-3F7F-065D-2A28-A3C0519F1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32368-60E0-4864-84E0-EADB31FAC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0A0D5-D558-58AD-280E-0DBE118B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682A2-7CC1-0A38-4FEB-469630AC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DB44-7013-46DE-83F0-A3FC9EFB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58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5BB54-F2EB-CBFC-4937-0B3FE913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D0AE-EAF7-04FA-0E43-8FAB898E7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4D0B7-082C-8CD7-9CDF-F3336EC23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BF4F2-DC52-B843-9495-7535C0DE495D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3A14B-4751-B7AA-DBAC-30D7DFFC6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65BA2-492C-7B30-59D3-C8DB4C2F8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E6D7E38-579A-D595-2C8D-4C7A28512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25275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7F4AB0-766C-E5E9-892D-3E6BBE9DAC92}"/>
              </a:ext>
            </a:extLst>
          </p:cNvPr>
          <p:cNvSpPr txBox="1"/>
          <p:nvPr/>
        </p:nvSpPr>
        <p:spPr>
          <a:xfrm>
            <a:off x="584617" y="5276539"/>
            <a:ext cx="31479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Lauren Nichols</a:t>
            </a:r>
          </a:p>
          <a:p>
            <a:r>
              <a:rPr lang="en-US" sz="2000" dirty="0"/>
              <a:t>MIDS Workshop</a:t>
            </a:r>
          </a:p>
          <a:p>
            <a:r>
              <a:rPr lang="en-US" sz="2000" dirty="0"/>
              <a:t>November 2023</a:t>
            </a:r>
          </a:p>
        </p:txBody>
      </p:sp>
    </p:spTree>
    <p:extLst>
      <p:ext uri="{BB962C8B-B14F-4D97-AF65-F5344CB8AC3E}">
        <p14:creationId xmlns:p14="http://schemas.microsoft.com/office/powerpoint/2010/main" val="1476875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A545A-643D-69BE-E4B5-98B7DF983819}"/>
              </a:ext>
            </a:extLst>
          </p:cNvPr>
          <p:cNvSpPr txBox="1"/>
          <p:nvPr/>
        </p:nvSpPr>
        <p:spPr>
          <a:xfrm>
            <a:off x="884418" y="674557"/>
            <a:ext cx="4811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Strengths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A12E-7095-26D1-870A-7F276115E15D}"/>
              </a:ext>
            </a:extLst>
          </p:cNvPr>
          <p:cNvSpPr txBox="1"/>
          <p:nvPr/>
        </p:nvSpPr>
        <p:spPr>
          <a:xfrm>
            <a:off x="884418" y="1501515"/>
            <a:ext cx="48118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analysis in 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Based on Grammar of Graphics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Declarative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Succinct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Publication ready graphics </a:t>
            </a:r>
          </a:p>
          <a:p>
            <a:r>
              <a:rPr lang="en-US" sz="2400" dirty="0"/>
              <a:t>     (or at least pretty close to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4920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F0F7216-9F54-1936-C6C6-6B87259F7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61"/>
          <a:stretch/>
        </p:blipFill>
        <p:spPr bwMode="auto">
          <a:xfrm>
            <a:off x="1" y="423748"/>
            <a:ext cx="5907314" cy="52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137E1BB5-ADB0-B489-ED47-D87446957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77" b="5270"/>
          <a:stretch/>
        </p:blipFill>
        <p:spPr bwMode="auto">
          <a:xfrm>
            <a:off x="5907315" y="886993"/>
            <a:ext cx="6095999" cy="359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FF5432DB-0D04-C120-171C-260AE3F1B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67"/>
          <a:stretch/>
        </p:blipFill>
        <p:spPr bwMode="auto">
          <a:xfrm>
            <a:off x="5690735" y="6314879"/>
            <a:ext cx="6312579" cy="54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161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400566-F925-ED3F-1BD4-50A8A4836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8" y="947542"/>
            <a:ext cx="11745824" cy="49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9181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FFEDA0-AA78-42CF-B327-0DBFCCB6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43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428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B722AC-82B7-9A87-32BB-3B1B867C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82" y="0"/>
            <a:ext cx="515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12AEA-609D-54F4-418C-8393A6833C9A}"/>
              </a:ext>
            </a:extLst>
          </p:cNvPr>
          <p:cNvSpPr txBox="1"/>
          <p:nvPr/>
        </p:nvSpPr>
        <p:spPr>
          <a:xfrm>
            <a:off x="9197591" y="6560427"/>
            <a:ext cx="299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/joseph-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shaw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tidytuesday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99456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B722AC-82B7-9A87-32BB-3B1B867C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0" y="20408"/>
            <a:ext cx="515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12AEA-609D-54F4-418C-8393A6833C9A}"/>
              </a:ext>
            </a:extLst>
          </p:cNvPr>
          <p:cNvSpPr txBox="1"/>
          <p:nvPr/>
        </p:nvSpPr>
        <p:spPr>
          <a:xfrm>
            <a:off x="9197591" y="6560427"/>
            <a:ext cx="299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/joseph-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shaw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tidytuesday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FE112D-8128-B729-CB13-F07F8702A137}"/>
              </a:ext>
            </a:extLst>
          </p:cNvPr>
          <p:cNvSpPr/>
          <p:nvPr/>
        </p:nvSpPr>
        <p:spPr>
          <a:xfrm>
            <a:off x="42970" y="20408"/>
            <a:ext cx="5151436" cy="1958704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E6992-BBA6-A77B-24F6-79A245F93289}"/>
              </a:ext>
            </a:extLst>
          </p:cNvPr>
          <p:cNvSpPr/>
          <p:nvPr/>
        </p:nvSpPr>
        <p:spPr>
          <a:xfrm>
            <a:off x="30069" y="3870542"/>
            <a:ext cx="5151437" cy="301806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256285-20E4-9437-917A-72334DD63F60}"/>
              </a:ext>
            </a:extLst>
          </p:cNvPr>
          <p:cNvSpPr/>
          <p:nvPr/>
        </p:nvSpPr>
        <p:spPr>
          <a:xfrm>
            <a:off x="30070" y="1979112"/>
            <a:ext cx="2512714" cy="189142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04873A-63C4-4200-526E-EB88370B35E6}"/>
              </a:ext>
            </a:extLst>
          </p:cNvPr>
          <p:cNvSpPr/>
          <p:nvPr/>
        </p:nvSpPr>
        <p:spPr>
          <a:xfrm>
            <a:off x="4434777" y="1979111"/>
            <a:ext cx="746729" cy="189142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4F1C3-193F-3BAC-164F-CA5BBC1B4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0" t="29623" r="12512" b="43345"/>
          <a:stretch/>
        </p:blipFill>
        <p:spPr bwMode="auto">
          <a:xfrm>
            <a:off x="5207306" y="163648"/>
            <a:ext cx="6106538" cy="584803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70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A545A-643D-69BE-E4B5-98B7DF983819}"/>
              </a:ext>
            </a:extLst>
          </p:cNvPr>
          <p:cNvSpPr txBox="1"/>
          <p:nvPr/>
        </p:nvSpPr>
        <p:spPr>
          <a:xfrm>
            <a:off x="884418" y="674557"/>
            <a:ext cx="481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Strengths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A12E-7095-26D1-870A-7F276115E15D}"/>
              </a:ext>
            </a:extLst>
          </p:cNvPr>
          <p:cNvSpPr txBox="1"/>
          <p:nvPr/>
        </p:nvSpPr>
        <p:spPr>
          <a:xfrm>
            <a:off x="884418" y="1501515"/>
            <a:ext cx="48118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analysis in 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Based on Grammar of Graphics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Declarative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Succinct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Publication ready graphics </a:t>
            </a:r>
          </a:p>
          <a:p>
            <a:r>
              <a:rPr lang="en-US" sz="2400" dirty="0"/>
              <a:t>     (or at least pretty close to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72D9C-4EAD-4A98-246B-1B9C6B1A705E}"/>
              </a:ext>
            </a:extLst>
          </p:cNvPr>
          <p:cNvSpPr txBox="1"/>
          <p:nvPr/>
        </p:nvSpPr>
        <p:spPr>
          <a:xfrm>
            <a:off x="6245900" y="674557"/>
            <a:ext cx="568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Weaknesses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43933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A545A-643D-69BE-E4B5-98B7DF983819}"/>
              </a:ext>
            </a:extLst>
          </p:cNvPr>
          <p:cNvSpPr txBox="1"/>
          <p:nvPr/>
        </p:nvSpPr>
        <p:spPr>
          <a:xfrm>
            <a:off x="884418" y="674557"/>
            <a:ext cx="481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Strengths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A12E-7095-26D1-870A-7F276115E15D}"/>
              </a:ext>
            </a:extLst>
          </p:cNvPr>
          <p:cNvSpPr txBox="1"/>
          <p:nvPr/>
        </p:nvSpPr>
        <p:spPr>
          <a:xfrm>
            <a:off x="884418" y="1501515"/>
            <a:ext cx="48118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analysis in 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Based on Grammar of Graphics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Declarative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Succinct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Publication ready graphics </a:t>
            </a:r>
          </a:p>
          <a:p>
            <a:r>
              <a:rPr lang="en-US" sz="2400" dirty="0"/>
              <a:t>     (or at least pretty close to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72D9C-4EAD-4A98-246B-1B9C6B1A705E}"/>
              </a:ext>
            </a:extLst>
          </p:cNvPr>
          <p:cNvSpPr txBox="1"/>
          <p:nvPr/>
        </p:nvSpPr>
        <p:spPr>
          <a:xfrm>
            <a:off x="6245900" y="674557"/>
            <a:ext cx="568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Weaknesses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E8BEB-FB97-C824-3B8E-A90F87AB3E59}"/>
              </a:ext>
            </a:extLst>
          </p:cNvPr>
          <p:cNvSpPr txBox="1"/>
          <p:nvPr/>
        </p:nvSpPr>
        <p:spPr>
          <a:xfrm>
            <a:off x="6245900" y="1501515"/>
            <a:ext cx="48118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Not practical if you’re working in another language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Interactivity not well supported</a:t>
            </a:r>
          </a:p>
          <a:p>
            <a:pPr lvl="1"/>
            <a:r>
              <a:rPr lang="en-US" sz="2400" dirty="0"/>
              <a:t>   </a:t>
            </a:r>
          </a:p>
          <a:p>
            <a:pPr lvl="1"/>
            <a:r>
              <a:rPr lang="en-US" sz="2400" dirty="0"/>
              <a:t>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7403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A545A-643D-69BE-E4B5-98B7DF983819}"/>
              </a:ext>
            </a:extLst>
          </p:cNvPr>
          <p:cNvSpPr txBox="1"/>
          <p:nvPr/>
        </p:nvSpPr>
        <p:spPr>
          <a:xfrm>
            <a:off x="884418" y="674557"/>
            <a:ext cx="481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Strengths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A12E-7095-26D1-870A-7F276115E15D}"/>
              </a:ext>
            </a:extLst>
          </p:cNvPr>
          <p:cNvSpPr txBox="1"/>
          <p:nvPr/>
        </p:nvSpPr>
        <p:spPr>
          <a:xfrm>
            <a:off x="884418" y="1501515"/>
            <a:ext cx="48118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analysis in 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Based on Grammar of Graphics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Declarative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Succinct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Publication ready graphics </a:t>
            </a:r>
          </a:p>
          <a:p>
            <a:r>
              <a:rPr lang="en-US" sz="2400" dirty="0"/>
              <a:t>     (or at least pretty close to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72D9C-4EAD-4A98-246B-1B9C6B1A705E}"/>
              </a:ext>
            </a:extLst>
          </p:cNvPr>
          <p:cNvSpPr txBox="1"/>
          <p:nvPr/>
        </p:nvSpPr>
        <p:spPr>
          <a:xfrm>
            <a:off x="6245900" y="674557"/>
            <a:ext cx="568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Weaknesses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E8BEB-FB97-C824-3B8E-A90F87AB3E59}"/>
              </a:ext>
            </a:extLst>
          </p:cNvPr>
          <p:cNvSpPr txBox="1"/>
          <p:nvPr/>
        </p:nvSpPr>
        <p:spPr>
          <a:xfrm>
            <a:off x="6245900" y="1501515"/>
            <a:ext cx="48118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practical if you’re working in another language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Interactivity not well supported</a:t>
            </a:r>
          </a:p>
          <a:p>
            <a:pPr lvl="1"/>
            <a:r>
              <a:rPr lang="en-US" sz="2400" dirty="0"/>
              <a:t>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08964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A545A-643D-69BE-E4B5-98B7DF983819}"/>
              </a:ext>
            </a:extLst>
          </p:cNvPr>
          <p:cNvSpPr txBox="1"/>
          <p:nvPr/>
        </p:nvSpPr>
        <p:spPr>
          <a:xfrm>
            <a:off x="884418" y="674557"/>
            <a:ext cx="481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Strengths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A12E-7095-26D1-870A-7F276115E15D}"/>
              </a:ext>
            </a:extLst>
          </p:cNvPr>
          <p:cNvSpPr txBox="1"/>
          <p:nvPr/>
        </p:nvSpPr>
        <p:spPr>
          <a:xfrm>
            <a:off x="884418" y="1501515"/>
            <a:ext cx="48118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analysis in 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Based on Grammar of Graphics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Declarative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Succinct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Publication ready graphics </a:t>
            </a:r>
          </a:p>
          <a:p>
            <a:r>
              <a:rPr lang="en-US" sz="2400" dirty="0"/>
              <a:t>     (or at least pretty close to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72D9C-4EAD-4A98-246B-1B9C6B1A705E}"/>
              </a:ext>
            </a:extLst>
          </p:cNvPr>
          <p:cNvSpPr txBox="1"/>
          <p:nvPr/>
        </p:nvSpPr>
        <p:spPr>
          <a:xfrm>
            <a:off x="6245900" y="674557"/>
            <a:ext cx="568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Weaknesses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E8BEB-FB97-C824-3B8E-A90F87AB3E59}"/>
              </a:ext>
            </a:extLst>
          </p:cNvPr>
          <p:cNvSpPr txBox="1"/>
          <p:nvPr/>
        </p:nvSpPr>
        <p:spPr>
          <a:xfrm>
            <a:off x="6245900" y="1501515"/>
            <a:ext cx="48118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practical if you’re working in another language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Interactivity not well supported</a:t>
            </a:r>
          </a:p>
          <a:p>
            <a:pPr lvl="1"/>
            <a:r>
              <a:rPr lang="en-US" sz="2400" dirty="0"/>
              <a:t>   </a:t>
            </a:r>
          </a:p>
          <a:p>
            <a:pPr lvl="1"/>
            <a:r>
              <a:rPr lang="en-US" sz="2400" dirty="0"/>
              <a:t>       But what about Shiny?!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132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CB96F8CE-F856-2BDB-E512-A561A1E908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12572" y="2853602"/>
            <a:ext cx="4365960" cy="911574"/>
          </a:xfrm>
          <a:prstGeom prst="rect">
            <a:avLst/>
          </a:prstGeom>
        </p:spPr>
      </p:pic>
      <p:pic>
        <p:nvPicPr>
          <p:cNvPr id="1028" name="Picture 4" descr="Center for Data and Visualization Sciences">
            <a:extLst>
              <a:ext uri="{FF2B5EF4-FFF2-40B4-BE49-F238E27FC236}">
                <a16:creationId xmlns:a16="http://schemas.microsoft.com/office/drawing/2014/main" id="{B0591A55-AB7B-3DFA-5E44-B6056F29F6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2471" y="1719488"/>
            <a:ext cx="2981418" cy="2767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5124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543370" y="44038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554748" y="36386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551725" y="284419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576783" y="21802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562744" y="15023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584781" y="8009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19761" y="123651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19761" y="192472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19761" y="260998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19761" y="32700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19761" y="406395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19761" y="484678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61A7D8C9-0B91-04D7-9A2F-0C9AD29C717A}"/>
              </a:ext>
            </a:extLst>
          </p:cNvPr>
          <p:cNvSpPr/>
          <p:nvPr/>
        </p:nvSpPr>
        <p:spPr>
          <a:xfrm rot="1070933" flipH="1">
            <a:off x="9462365" y="5567276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50000"/>
                <a:alpha val="94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1D0810-ED74-9DC7-3183-3A1EB14DF439}"/>
              </a:ext>
            </a:extLst>
          </p:cNvPr>
          <p:cNvSpPr txBox="1"/>
          <p:nvPr/>
        </p:nvSpPr>
        <p:spPr>
          <a:xfrm>
            <a:off x="7851209" y="570690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Exporting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E9A1F-DB3B-66DB-C339-22089C652A33}"/>
              </a:ext>
            </a:extLst>
          </p:cNvPr>
          <p:cNvSpPr txBox="1"/>
          <p:nvPr/>
        </p:nvSpPr>
        <p:spPr>
          <a:xfrm>
            <a:off x="1611330" y="2531085"/>
            <a:ext cx="609805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Grammar of Graphics</a:t>
            </a:r>
          </a:p>
        </p:txBody>
      </p:sp>
    </p:spTree>
    <p:extLst>
      <p:ext uri="{BB962C8B-B14F-4D97-AF65-F5344CB8AC3E}">
        <p14:creationId xmlns:p14="http://schemas.microsoft.com/office/powerpoint/2010/main" val="526831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7CD13-21C4-1D1E-893B-8424F1C02BB7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7E550-1A1C-5C07-7264-1016B4F0DA74}"/>
              </a:ext>
            </a:extLst>
          </p:cNvPr>
          <p:cNvSpPr txBox="1"/>
          <p:nvPr/>
        </p:nvSpPr>
        <p:spPr>
          <a:xfrm>
            <a:off x="1737792" y="1319514"/>
            <a:ext cx="263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 (aka. Tidy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A275A-7A25-EA07-83E4-2260AEA5EA47}"/>
              </a:ext>
            </a:extLst>
          </p:cNvPr>
          <p:cNvSpPr txBox="1"/>
          <p:nvPr/>
        </p:nvSpPr>
        <p:spPr>
          <a:xfrm>
            <a:off x="7042855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59FDA-6833-4CF0-CECE-53B98FE8F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7113032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77CABD-CE43-52F3-4B8A-DB97C5D5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881" y="1797205"/>
            <a:ext cx="3341176" cy="262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0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7CD13-21C4-1D1E-893B-8424F1C02BB7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7E550-1A1C-5C07-7264-1016B4F0DA74}"/>
              </a:ext>
            </a:extLst>
          </p:cNvPr>
          <p:cNvSpPr txBox="1"/>
          <p:nvPr/>
        </p:nvSpPr>
        <p:spPr>
          <a:xfrm>
            <a:off x="1737792" y="1319514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A275A-7A25-EA07-83E4-2260AEA5EA47}"/>
              </a:ext>
            </a:extLst>
          </p:cNvPr>
          <p:cNvSpPr txBox="1"/>
          <p:nvPr/>
        </p:nvSpPr>
        <p:spPr>
          <a:xfrm>
            <a:off x="7042855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59FDA-6833-4CF0-CECE-53B98FE8F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7113032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77CABD-CE43-52F3-4B8A-DB97C5D5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881" y="1797205"/>
            <a:ext cx="3341176" cy="26201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EE68DE-B2C1-0E35-5190-057ACBE6C913}"/>
              </a:ext>
            </a:extLst>
          </p:cNvPr>
          <p:cNvSpPr/>
          <p:nvPr/>
        </p:nvSpPr>
        <p:spPr>
          <a:xfrm>
            <a:off x="1877881" y="3310359"/>
            <a:ext cx="3341176" cy="1107031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DC7FCE-1047-5CCA-3FB7-8F616082D2EF}"/>
              </a:ext>
            </a:extLst>
          </p:cNvPr>
          <p:cNvSpPr/>
          <p:nvPr/>
        </p:nvSpPr>
        <p:spPr>
          <a:xfrm>
            <a:off x="9345480" y="1837548"/>
            <a:ext cx="1108728" cy="1587487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894829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7CD13-21C4-1D1E-893B-8424F1C02BB7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7E550-1A1C-5C07-7264-1016B4F0DA74}"/>
              </a:ext>
            </a:extLst>
          </p:cNvPr>
          <p:cNvSpPr txBox="1"/>
          <p:nvPr/>
        </p:nvSpPr>
        <p:spPr>
          <a:xfrm>
            <a:off x="1737792" y="1319514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A275A-7A25-EA07-83E4-2260AEA5EA47}"/>
              </a:ext>
            </a:extLst>
          </p:cNvPr>
          <p:cNvSpPr txBox="1"/>
          <p:nvPr/>
        </p:nvSpPr>
        <p:spPr>
          <a:xfrm>
            <a:off x="7042855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59FDA-6833-4CF0-CECE-53B98FE8F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7113032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77CABD-CE43-52F3-4B8A-DB97C5D5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881" y="1797205"/>
            <a:ext cx="3341176" cy="2620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018D37-B683-E4F2-9336-6F73E188776A}"/>
              </a:ext>
            </a:extLst>
          </p:cNvPr>
          <p:cNvSpPr txBox="1"/>
          <p:nvPr/>
        </p:nvSpPr>
        <p:spPr>
          <a:xfrm>
            <a:off x="1839246" y="5110328"/>
            <a:ext cx="69448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2"/>
                </a:solidFill>
              </a:rPr>
              <a:t>Wide_data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= spread(</a:t>
            </a:r>
            <a:r>
              <a:rPr lang="en-US" sz="2800" dirty="0" err="1">
                <a:solidFill>
                  <a:srgbClr val="5079C1"/>
                </a:solidFill>
              </a:rPr>
              <a:t>Long_data</a:t>
            </a:r>
            <a:r>
              <a:rPr lang="en-US" sz="2800" dirty="0"/>
              <a:t>, sex, number)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EA339C-E9B5-3397-1387-1AA471AC220F}"/>
              </a:ext>
            </a:extLst>
          </p:cNvPr>
          <p:cNvCxnSpPr/>
          <p:nvPr/>
        </p:nvCxnSpPr>
        <p:spPr>
          <a:xfrm>
            <a:off x="5389370" y="2689259"/>
            <a:ext cx="140208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25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7CD13-21C4-1D1E-893B-8424F1C02BB7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7E550-1A1C-5C07-7264-1016B4F0DA74}"/>
              </a:ext>
            </a:extLst>
          </p:cNvPr>
          <p:cNvSpPr txBox="1"/>
          <p:nvPr/>
        </p:nvSpPr>
        <p:spPr>
          <a:xfrm>
            <a:off x="1737792" y="1319514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A275A-7A25-EA07-83E4-2260AEA5EA47}"/>
              </a:ext>
            </a:extLst>
          </p:cNvPr>
          <p:cNvSpPr txBox="1"/>
          <p:nvPr/>
        </p:nvSpPr>
        <p:spPr>
          <a:xfrm>
            <a:off x="7042855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59FDA-6833-4CF0-CECE-53B98FE8F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7113032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77CABD-CE43-52F3-4B8A-DB97C5D5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881" y="1797205"/>
            <a:ext cx="3341176" cy="262018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5A8792-6259-BD6D-5FBF-57E84C2F3181}"/>
              </a:ext>
            </a:extLst>
          </p:cNvPr>
          <p:cNvCxnSpPr/>
          <p:nvPr/>
        </p:nvCxnSpPr>
        <p:spPr>
          <a:xfrm>
            <a:off x="5435670" y="2689259"/>
            <a:ext cx="140208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E36DC4-BAD9-535C-B8C2-465EB95260F8}"/>
              </a:ext>
            </a:extLst>
          </p:cNvPr>
          <p:cNvSpPr txBox="1"/>
          <p:nvPr/>
        </p:nvSpPr>
        <p:spPr>
          <a:xfrm>
            <a:off x="1910075" y="5110328"/>
            <a:ext cx="9062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5079C1"/>
                </a:solidFill>
              </a:rPr>
              <a:t>Long_data</a:t>
            </a:r>
            <a:r>
              <a:rPr lang="en-US" sz="2800" dirty="0">
                <a:solidFill>
                  <a:srgbClr val="5079C1"/>
                </a:solidFill>
              </a:rPr>
              <a:t> </a:t>
            </a:r>
            <a:r>
              <a:rPr lang="en-US" sz="2800" dirty="0"/>
              <a:t>= gather(</a:t>
            </a:r>
            <a:r>
              <a:rPr lang="en-US" sz="2800" dirty="0" err="1">
                <a:solidFill>
                  <a:schemeClr val="accent2"/>
                </a:solidFill>
              </a:rPr>
              <a:t>wide_data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,  sex,  number,  </a:t>
            </a:r>
            <a:r>
              <a:rPr lang="en-US" sz="2800" dirty="0" err="1"/>
              <a:t>female:male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22678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72" y="1798029"/>
            <a:ext cx="10360655" cy="2240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35104-332C-0871-A8DA-7E58DDE7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2" y="1356360"/>
            <a:ext cx="8153400" cy="27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87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72" y="1798029"/>
            <a:ext cx="10360655" cy="2240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35104-332C-0871-A8DA-7E58DDE7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2" y="1356360"/>
            <a:ext cx="8153400" cy="2717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E9C84D-22D8-4055-59B7-445E86FB29C5}"/>
              </a:ext>
            </a:extLst>
          </p:cNvPr>
          <p:cNvSpPr/>
          <p:nvPr/>
        </p:nvSpPr>
        <p:spPr>
          <a:xfrm>
            <a:off x="4353641" y="1950220"/>
            <a:ext cx="1948305" cy="208838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745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B7E6A4C-FF85-4049-634D-26B8D89D375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7400C-B8F2-C5D0-08F2-5E4BDD61237E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       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mapping =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(x=  ,   ,y=      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3041131" y="973253"/>
            <a:ext cx="1409075" cy="30376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data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3EC243-1BFB-D556-96D2-91C001F791BE}"/>
              </a:ext>
            </a:extLst>
          </p:cNvPr>
          <p:cNvSpPr/>
          <p:nvPr/>
        </p:nvSpPr>
        <p:spPr>
          <a:xfrm>
            <a:off x="4842450" y="130410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axis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CCB35AC-903B-DFBC-2D5B-AE6F2B7EC1C1}"/>
              </a:ext>
            </a:extLst>
          </p:cNvPr>
          <p:cNvSpPr/>
          <p:nvPr/>
        </p:nvSpPr>
        <p:spPr>
          <a:xfrm>
            <a:off x="6515569" y="130410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axis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D7F6660-FD72-D3A4-64BB-8F0646747ACE}"/>
              </a:ext>
            </a:extLst>
          </p:cNvPr>
          <p:cNvSpPr/>
          <p:nvPr/>
        </p:nvSpPr>
        <p:spPr>
          <a:xfrm>
            <a:off x="1831926" y="1772637"/>
            <a:ext cx="2170448" cy="300115"/>
          </a:xfrm>
          <a:prstGeom prst="roundRect">
            <a:avLst/>
          </a:prstGeom>
          <a:solidFill>
            <a:srgbClr val="89C77A">
              <a:alpha val="9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geometry function</a:t>
            </a:r>
          </a:p>
        </p:txBody>
      </p:sp>
    </p:spTree>
    <p:extLst>
      <p:ext uri="{BB962C8B-B14F-4D97-AF65-F5344CB8AC3E}">
        <p14:creationId xmlns:p14="http://schemas.microsoft.com/office/powerpoint/2010/main" val="32266013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B7E6A4C-FF85-4049-634D-26B8D89D375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7400C-B8F2-C5D0-08F2-5E4BDD61237E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       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mapping =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(x=  ,   ,y=      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3041131" y="973253"/>
            <a:ext cx="1409075" cy="30376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data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3EC243-1BFB-D556-96D2-91C001F791BE}"/>
              </a:ext>
            </a:extLst>
          </p:cNvPr>
          <p:cNvSpPr/>
          <p:nvPr/>
        </p:nvSpPr>
        <p:spPr>
          <a:xfrm>
            <a:off x="4842450" y="130410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axis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CCB35AC-903B-DFBC-2D5B-AE6F2B7EC1C1}"/>
              </a:ext>
            </a:extLst>
          </p:cNvPr>
          <p:cNvSpPr/>
          <p:nvPr/>
        </p:nvSpPr>
        <p:spPr>
          <a:xfrm>
            <a:off x="6515569" y="130410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axis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D7F6660-FD72-D3A4-64BB-8F0646747ACE}"/>
              </a:ext>
            </a:extLst>
          </p:cNvPr>
          <p:cNvSpPr/>
          <p:nvPr/>
        </p:nvSpPr>
        <p:spPr>
          <a:xfrm>
            <a:off x="1831926" y="1772637"/>
            <a:ext cx="2170448" cy="300115"/>
          </a:xfrm>
          <a:prstGeom prst="roundRect">
            <a:avLst/>
          </a:prstGeom>
          <a:solidFill>
            <a:srgbClr val="89C77A">
              <a:alpha val="9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geometry function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988DDC-3278-A9B1-49EC-CCDF4483507B}"/>
              </a:ext>
            </a:extLst>
          </p:cNvPr>
          <p:cNvSpPr txBox="1"/>
          <p:nvPr/>
        </p:nvSpPr>
        <p:spPr>
          <a:xfrm>
            <a:off x="509686" y="2840402"/>
            <a:ext cx="8109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       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mapping =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(x=  ,    ,y=     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A94CF53-EF78-553F-E494-C6C21152208C}"/>
              </a:ext>
            </a:extLst>
          </p:cNvPr>
          <p:cNvSpPr/>
          <p:nvPr/>
        </p:nvSpPr>
        <p:spPr>
          <a:xfrm>
            <a:off x="3087060" y="2941232"/>
            <a:ext cx="1409075" cy="30376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happy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903E571-9E72-9BF2-BDAF-92B8E4E645A6}"/>
              </a:ext>
            </a:extLst>
          </p:cNvPr>
          <p:cNvSpPr/>
          <p:nvPr/>
        </p:nvSpPr>
        <p:spPr>
          <a:xfrm>
            <a:off x="4888378" y="3272087"/>
            <a:ext cx="1207621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happiness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E536919-7938-BCDE-F940-CD063551BB88}"/>
              </a:ext>
            </a:extLst>
          </p:cNvPr>
          <p:cNvSpPr/>
          <p:nvPr/>
        </p:nvSpPr>
        <p:spPr>
          <a:xfrm>
            <a:off x="6586550" y="3272087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GDP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D0D15E-FE53-8CF8-7A53-D17E4E34D706}"/>
              </a:ext>
            </a:extLst>
          </p:cNvPr>
          <p:cNvSpPr/>
          <p:nvPr/>
        </p:nvSpPr>
        <p:spPr>
          <a:xfrm>
            <a:off x="1877855" y="3740616"/>
            <a:ext cx="2170448" cy="300115"/>
          </a:xfrm>
          <a:prstGeom prst="roundRect">
            <a:avLst/>
          </a:prstGeom>
          <a:solidFill>
            <a:srgbClr val="89C77A">
              <a:alpha val="9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geom_point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24812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0211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E6D7E38-579A-D595-2C8D-4C7A28512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25275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4870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9F8E165-4F54-427F-8976-08D88372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319"/>
            <a:ext cx="5804780" cy="2942763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4C2D3482-9722-27AF-DDD2-F78C0D985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49917" r="49397"/>
          <a:stretch/>
        </p:blipFill>
        <p:spPr>
          <a:xfrm>
            <a:off x="5608532" y="879520"/>
            <a:ext cx="2817256" cy="1435686"/>
          </a:xfrm>
          <a:prstGeom prst="rect">
            <a:avLst/>
          </a:prstGeom>
        </p:spPr>
      </p:pic>
      <p:pic>
        <p:nvPicPr>
          <p:cNvPr id="19" name="Picture 1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39CAB4C0-BC66-313B-AFF9-C3086EF28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06" r="34937" b="5402"/>
          <a:stretch/>
        </p:blipFill>
        <p:spPr>
          <a:xfrm>
            <a:off x="5547835" y="3614885"/>
            <a:ext cx="2776327" cy="1378863"/>
          </a:xfrm>
          <a:prstGeom prst="rect">
            <a:avLst/>
          </a:prstGeom>
        </p:spPr>
      </p:pic>
      <p:sp>
        <p:nvSpPr>
          <p:cNvPr id="20" name="Parallelogram 19">
            <a:extLst>
              <a:ext uri="{FF2B5EF4-FFF2-40B4-BE49-F238E27FC236}">
                <a16:creationId xmlns:a16="http://schemas.microsoft.com/office/drawing/2014/main" id="{09ECF20D-828C-BC22-9EAA-049966A64D50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53565986-EEA4-8D55-329D-B0C067E96FC8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92ED75D1-0D97-A177-3FE4-6EB4D7BE41DC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E933A2CF-5FA2-D101-893F-2FA31CDAF9DA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E333C4E-4A89-1773-608B-7852D958C5BA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7B50E680-B35A-3510-A924-1634CB8897AC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3B10A0-DA2D-83A6-0F97-08DDEEBE5535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C78DA6-D22A-481F-5A46-DEFC3290A178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Aesthetics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BD323-52A1-7A80-0A85-C16CDB423271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F9ED5E-97D6-2DBD-CC57-95DC73AEA601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8CC54-F380-0C33-FD37-8F9803A4F24A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DD58ED3-64D4-37C4-1711-65AC52AE4CF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9A7DE3-33AC-3250-6B99-031EA943C5F2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DA5BAB-5BAE-BCF7-5DAC-C0104FD9C1E6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8E712B-A2C5-F5F0-9875-708A9F5448CF}"/>
              </a:ext>
            </a:extLst>
          </p:cNvPr>
          <p:cNvSpPr/>
          <p:nvPr/>
        </p:nvSpPr>
        <p:spPr>
          <a:xfrm>
            <a:off x="41329" y="864292"/>
            <a:ext cx="1525829" cy="1368278"/>
          </a:xfrm>
          <a:prstGeom prst="ellipse">
            <a:avLst/>
          </a:prstGeom>
          <a:noFill/>
          <a:ln w="57150"/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group of graphs on a white background&#10;&#10;Description automatically generated">
            <a:extLst>
              <a:ext uri="{FF2B5EF4-FFF2-40B4-BE49-F238E27FC236}">
                <a16:creationId xmlns:a16="http://schemas.microsoft.com/office/drawing/2014/main" id="{E438BC49-D9DC-E1E7-2C01-57E797C0F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05"/>
          <a:stretch/>
        </p:blipFill>
        <p:spPr>
          <a:xfrm>
            <a:off x="34232" y="3474671"/>
            <a:ext cx="5574300" cy="2885812"/>
          </a:xfrm>
          <a:prstGeom prst="rect">
            <a:avLst/>
          </a:prstGeom>
        </p:spPr>
      </p:pic>
      <p:pic>
        <p:nvPicPr>
          <p:cNvPr id="36" name="Picture 35" descr="A screenshot of a graph&#10;&#10;Description automatically generated">
            <a:extLst>
              <a:ext uri="{FF2B5EF4-FFF2-40B4-BE49-F238E27FC236}">
                <a16:creationId xmlns:a16="http://schemas.microsoft.com/office/drawing/2014/main" id="{EC9A5A0B-7A05-368F-804F-C37007D53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" t="3478" r="3059" b="49917"/>
          <a:stretch/>
        </p:blipFill>
        <p:spPr>
          <a:xfrm>
            <a:off x="2919505" y="2232570"/>
            <a:ext cx="5404657" cy="1318442"/>
          </a:xfrm>
          <a:prstGeom prst="rect">
            <a:avLst/>
          </a:prstGeom>
        </p:spPr>
      </p:pic>
      <p:pic>
        <p:nvPicPr>
          <p:cNvPr id="37" name="Picture 36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02BBB64-882F-A544-B8C3-F69599F48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41" t="8606" r="3937" b="5402"/>
          <a:stretch/>
        </p:blipFill>
        <p:spPr>
          <a:xfrm>
            <a:off x="5558459" y="4921238"/>
            <a:ext cx="1383509" cy="137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1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5EBCDCD-4393-90B7-7661-3D5494F9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665"/>
            <a:ext cx="13966188" cy="66106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4667E-AA44-043E-1414-42DB76F44EC1}"/>
              </a:ext>
            </a:extLst>
          </p:cNvPr>
          <p:cNvSpPr txBox="1"/>
          <p:nvPr/>
        </p:nvSpPr>
        <p:spPr>
          <a:xfrm>
            <a:off x="149902" y="74950"/>
            <a:ext cx="539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 120 ggplot2 extension libraries</a:t>
            </a:r>
          </a:p>
        </p:txBody>
      </p:sp>
    </p:spTree>
    <p:extLst>
      <p:ext uri="{BB962C8B-B14F-4D97-AF65-F5344CB8AC3E}">
        <p14:creationId xmlns:p14="http://schemas.microsoft.com/office/powerpoint/2010/main" val="13676489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844D57-3F16-2653-77A9-312AC0638BAA}"/>
              </a:ext>
            </a:extLst>
          </p:cNvPr>
          <p:cNvSpPr/>
          <p:nvPr/>
        </p:nvSpPr>
        <p:spPr>
          <a:xfrm>
            <a:off x="6121052" y="820033"/>
            <a:ext cx="430060" cy="42004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89FBC-05F0-6BDF-842F-834A04B93311}"/>
              </a:ext>
            </a:extLst>
          </p:cNvPr>
          <p:cNvSpPr txBox="1"/>
          <p:nvPr/>
        </p:nvSpPr>
        <p:spPr>
          <a:xfrm>
            <a:off x="1272805" y="2992502"/>
            <a:ext cx="3837814" cy="1133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latin typeface="Andale Mono" panose="020B0509000000000004" pitchFamily="49" charset="0"/>
              </a:rPr>
              <a:t>dplyr</a:t>
            </a:r>
            <a:r>
              <a:rPr lang="en-US" sz="2400" dirty="0">
                <a:latin typeface="Andale Mono" panose="020B0509000000000004" pitchFamily="49" charset="0"/>
              </a:rPr>
              <a:t>  %&gt;%  or  |&gt;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  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10758-F58D-AC79-DB81-AB9B8DF4890D}"/>
              </a:ext>
            </a:extLst>
          </p:cNvPr>
          <p:cNvSpPr txBox="1"/>
          <p:nvPr/>
        </p:nvSpPr>
        <p:spPr>
          <a:xfrm>
            <a:off x="1971681" y="2204581"/>
            <a:ext cx="2764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“and then…”</a:t>
            </a:r>
          </a:p>
        </p:txBody>
      </p:sp>
    </p:spTree>
    <p:extLst>
      <p:ext uri="{BB962C8B-B14F-4D97-AF65-F5344CB8AC3E}">
        <p14:creationId xmlns:p14="http://schemas.microsoft.com/office/powerpoint/2010/main" val="10808001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D02BEC-193B-E65A-DBDD-85CDC0D211C6}"/>
              </a:ext>
            </a:extLst>
          </p:cNvPr>
          <p:cNvSpPr txBox="1"/>
          <p:nvPr/>
        </p:nvSpPr>
        <p:spPr>
          <a:xfrm>
            <a:off x="42929" y="850994"/>
            <a:ext cx="6205303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 err="1">
                <a:highlight>
                  <a:srgbClr val="5079C1"/>
                </a:highlight>
                <a:latin typeface="Andale Mono" panose="020B0509000000000004" pitchFamily="49" charset="0"/>
              </a:rPr>
              <a:t>happy</a:t>
            </a:r>
            <a:r>
              <a:rPr lang="en-US" dirty="0" err="1">
                <a:latin typeface="Andale Mono" panose="020B0509000000000004" pitchFamily="49" charset="0"/>
              </a:rPr>
              <a:t>,aes</a:t>
            </a:r>
            <a:r>
              <a:rPr lang="en-US" dirty="0">
                <a:latin typeface="Andale Mono" panose="020B0509000000000004" pitchFamily="49" charset="0"/>
              </a:rPr>
              <a:t>(x=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y=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8AEFE2-EA4D-5BC5-0EF3-526196034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5928" y="741597"/>
            <a:ext cx="5595703" cy="5540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9137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5999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geom_smooth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3F8354-7468-4875-6BEA-BFD0108B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23" y="749030"/>
            <a:ext cx="5695842" cy="57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49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mapping =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64406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latin typeface="Andale Mono" panose="020B0509000000000004" pitchFamily="49" charset="0"/>
              </a:rPr>
              <a:t>data 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strike="sngStrike" dirty="0">
                <a:latin typeface="Andale Mono" panose="020B0509000000000004" pitchFamily="49" charset="0"/>
              </a:rPr>
              <a:t>mapping =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x=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y=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57966-47F8-C940-E531-5DC65A9BE2B7}"/>
              </a:ext>
            </a:extLst>
          </p:cNvPr>
          <p:cNvSpPr txBox="1"/>
          <p:nvPr/>
        </p:nvSpPr>
        <p:spPr>
          <a:xfrm>
            <a:off x="0" y="2210746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69497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latin typeface="Andale Mono" panose="020B0509000000000004" pitchFamily="49" charset="0"/>
              </a:rPr>
              <a:t>data 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strike="sngStrike" dirty="0">
                <a:latin typeface="Andale Mono" panose="020B0509000000000004" pitchFamily="49" charset="0"/>
              </a:rPr>
              <a:t>mapping =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x=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y=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57966-47F8-C940-E531-5DC65A9BE2B7}"/>
              </a:ext>
            </a:extLst>
          </p:cNvPr>
          <p:cNvSpPr txBox="1"/>
          <p:nvPr/>
        </p:nvSpPr>
        <p:spPr>
          <a:xfrm>
            <a:off x="0" y="2210746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9404A-34C7-9579-BFD6-9968A9AF6E5C}"/>
              </a:ext>
            </a:extLst>
          </p:cNvPr>
          <p:cNvSpPr txBox="1"/>
          <p:nvPr/>
        </p:nvSpPr>
        <p:spPr>
          <a:xfrm>
            <a:off x="0" y="3276005"/>
            <a:ext cx="6313118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 err="1">
                <a:latin typeface="Andale Mono" panose="020B0509000000000004" pitchFamily="49" charset="0"/>
              </a:rPr>
              <a:t>,aes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 err="1">
                <a:latin typeface="Andale Mono" panose="020B0509000000000004" pitchFamily="49" charset="0"/>
              </a:rPr>
              <a:t>,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863CA6-BB55-5565-73D6-F50A65F2236B}"/>
              </a:ext>
            </a:extLst>
          </p:cNvPr>
          <p:cNvSpPr/>
          <p:nvPr/>
        </p:nvSpPr>
        <p:spPr>
          <a:xfrm>
            <a:off x="0" y="486137"/>
            <a:ext cx="6180881" cy="278986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04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latin typeface="Andale Mono" panose="020B0509000000000004" pitchFamily="49" charset="0"/>
              </a:rPr>
              <a:t>data 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strike="sngStrike" dirty="0">
                <a:latin typeface="Andale Mono" panose="020B0509000000000004" pitchFamily="49" charset="0"/>
              </a:rPr>
              <a:t>mapping =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x=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y=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57966-47F8-C940-E531-5DC65A9BE2B7}"/>
              </a:ext>
            </a:extLst>
          </p:cNvPr>
          <p:cNvSpPr txBox="1"/>
          <p:nvPr/>
        </p:nvSpPr>
        <p:spPr>
          <a:xfrm>
            <a:off x="0" y="2210746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9404A-34C7-9579-BFD6-9968A9AF6E5C}"/>
              </a:ext>
            </a:extLst>
          </p:cNvPr>
          <p:cNvSpPr txBox="1"/>
          <p:nvPr/>
        </p:nvSpPr>
        <p:spPr>
          <a:xfrm>
            <a:off x="0" y="3276005"/>
            <a:ext cx="6313118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 err="1">
                <a:latin typeface="Andale Mono" panose="020B0509000000000004" pitchFamily="49" charset="0"/>
              </a:rPr>
              <a:t>,aes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 err="1">
                <a:latin typeface="Andale Mono" panose="020B0509000000000004" pitchFamily="49" charset="0"/>
              </a:rPr>
              <a:t>,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149FF-F0E2-2BB5-BC12-1014AB34A576}"/>
              </a:ext>
            </a:extLst>
          </p:cNvPr>
          <p:cNvSpPr txBox="1"/>
          <p:nvPr/>
        </p:nvSpPr>
        <p:spPr>
          <a:xfrm>
            <a:off x="0" y="4383810"/>
            <a:ext cx="6313118" cy="1288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happy %&gt;%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 err="1">
                <a:latin typeface="Andale Mono" panose="020B0509000000000004" pitchFamily="49" charset="0"/>
              </a:rPr>
              <a:t>,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3A5E46-F35C-985F-492B-37ABF5F04A68}"/>
              </a:ext>
            </a:extLst>
          </p:cNvPr>
          <p:cNvSpPr/>
          <p:nvPr/>
        </p:nvSpPr>
        <p:spPr>
          <a:xfrm>
            <a:off x="0" y="486136"/>
            <a:ext cx="6180881" cy="389767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20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ython Visualization Landscape">
            <a:extLst>
              <a:ext uri="{FF2B5EF4-FFF2-40B4-BE49-F238E27FC236}">
                <a16:creationId xmlns:a16="http://schemas.microsoft.com/office/drawing/2014/main" id="{9266965D-89BE-0688-86BB-3AAE45BB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33" y="1189972"/>
            <a:ext cx="5356001" cy="391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599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latin typeface="Andale Mono" panose="020B0509000000000004" pitchFamily="49" charset="0"/>
              </a:rPr>
              <a:t>data 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strike="sngStrike" dirty="0">
                <a:latin typeface="Andale Mono" panose="020B0509000000000004" pitchFamily="49" charset="0"/>
              </a:rPr>
              <a:t>mapping =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x=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y=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57966-47F8-C940-E531-5DC65A9BE2B7}"/>
              </a:ext>
            </a:extLst>
          </p:cNvPr>
          <p:cNvSpPr txBox="1"/>
          <p:nvPr/>
        </p:nvSpPr>
        <p:spPr>
          <a:xfrm>
            <a:off x="0" y="2210746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9404A-34C7-9579-BFD6-9968A9AF6E5C}"/>
              </a:ext>
            </a:extLst>
          </p:cNvPr>
          <p:cNvSpPr txBox="1"/>
          <p:nvPr/>
        </p:nvSpPr>
        <p:spPr>
          <a:xfrm>
            <a:off x="0" y="3276005"/>
            <a:ext cx="6313118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 err="1">
                <a:latin typeface="Andale Mono" panose="020B0509000000000004" pitchFamily="49" charset="0"/>
              </a:rPr>
              <a:t>,aes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 err="1">
                <a:latin typeface="Andale Mono" panose="020B0509000000000004" pitchFamily="49" charset="0"/>
              </a:rPr>
              <a:t>,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EBCCB3-CF26-FD59-FD20-10867EB9ED71}"/>
              </a:ext>
            </a:extLst>
          </p:cNvPr>
          <p:cNvSpPr/>
          <p:nvPr/>
        </p:nvSpPr>
        <p:spPr>
          <a:xfrm>
            <a:off x="3650602" y="5493894"/>
            <a:ext cx="3757534" cy="88442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These all produce the same figure!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149FF-F0E2-2BB5-BC12-1014AB34A576}"/>
              </a:ext>
            </a:extLst>
          </p:cNvPr>
          <p:cNvSpPr txBox="1"/>
          <p:nvPr/>
        </p:nvSpPr>
        <p:spPr>
          <a:xfrm>
            <a:off x="0" y="4383810"/>
            <a:ext cx="6313118" cy="1288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happy %&gt;%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 err="1">
                <a:latin typeface="Andale Mono" panose="020B0509000000000004" pitchFamily="49" charset="0"/>
              </a:rPr>
              <a:t>,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894859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B7E6A4C-FF85-4049-634D-26B8D89D375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7400C-B8F2-C5D0-08F2-5E4BDD61237E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Aesthetics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</a:t>
            </a:r>
            <a:r>
              <a:rPr lang="en-US" sz="3200" dirty="0">
                <a:latin typeface="Andale Mono" panose="020B0509000000000004" pitchFamily="49" charset="0"/>
              </a:rPr>
              <a:t>define any </a:t>
            </a:r>
            <a:r>
              <a:rPr lang="en-US" sz="3200" b="1" dirty="0">
                <a:solidFill>
                  <a:schemeClr val="accent1"/>
                </a:solidFill>
                <a:latin typeface="Andale Mono" panose="020B0509000000000004" pitchFamily="49" charset="0"/>
              </a:rPr>
              <a:t>data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 </a:t>
            </a:r>
            <a:r>
              <a:rPr lang="en-US" sz="3200" dirty="0">
                <a:latin typeface="Andale Mono" panose="020B0509000000000004" pitchFamily="49" charset="0"/>
              </a:rPr>
              <a:t>that gets mapped to </a:t>
            </a:r>
            <a:r>
              <a:rPr lang="en-US" sz="3200" b="1" dirty="0">
                <a:solidFill>
                  <a:schemeClr val="accent6"/>
                </a:solidFill>
                <a:latin typeface="Andale Mono" panose="020B0509000000000004" pitchFamily="49" charset="0"/>
              </a:rPr>
              <a:t>geometry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(such as color, size, shape, etc.)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C0987F-914C-AAF6-3C61-9651156B5CCE}"/>
              </a:ext>
            </a:extLst>
          </p:cNvPr>
          <p:cNvSpPr txBox="1"/>
          <p:nvPr/>
        </p:nvSpPr>
        <p:spPr>
          <a:xfrm>
            <a:off x="559776" y="3697375"/>
            <a:ext cx="8109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</a:t>
            </a:r>
            <a:r>
              <a:rPr lang="en-US" sz="2400" dirty="0" err="1">
                <a:latin typeface="Andale Mono" panose="020B0509000000000004" pitchFamily="49" charset="0"/>
              </a:rPr>
              <a:t>yourData</a:t>
            </a:r>
            <a:r>
              <a:rPr lang="en-US" sz="2400" dirty="0">
                <a:latin typeface="Andale Mono" panose="020B0509000000000004" pitchFamily="49" charset="0"/>
              </a:rPr>
              <a:t>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 = </a:t>
            </a:r>
            <a:r>
              <a:rPr lang="en-US" sz="2400" dirty="0" err="1">
                <a:latin typeface="Andale Mono" panose="020B0509000000000004" pitchFamily="49" charset="0"/>
              </a:rPr>
              <a:t>xaxis,y</a:t>
            </a:r>
            <a:r>
              <a:rPr lang="en-US" sz="2400" dirty="0">
                <a:latin typeface="Andale Mono" panose="020B0509000000000004" pitchFamily="49" charset="0"/>
              </a:rPr>
              <a:t> = </a:t>
            </a:r>
            <a:r>
              <a:rPr lang="en-US" sz="2400" dirty="0" err="1">
                <a:latin typeface="Andale Mono" panose="020B0509000000000004" pitchFamily="49" charset="0"/>
              </a:rPr>
              <a:t>yaxis</a:t>
            </a:r>
            <a:r>
              <a:rPr lang="en-US" sz="2400" dirty="0">
                <a:latin typeface="Andale Mono" panose="020B0509000000000004" pitchFamily="49" charset="0"/>
              </a:rPr>
              <a:t>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geom_point</a:t>
            </a:r>
            <a:r>
              <a:rPr lang="en-US" sz="2400" dirty="0">
                <a:latin typeface="Andale Mono" panose="020B0509000000000004" pitchFamily="49" charset="0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1CEC0C7-1A8A-D97B-A0EE-EA5E277E5E12}"/>
              </a:ext>
            </a:extLst>
          </p:cNvPr>
          <p:cNvSpPr/>
          <p:nvPr/>
        </p:nvSpPr>
        <p:spPr>
          <a:xfrm>
            <a:off x="1784449" y="4082863"/>
            <a:ext cx="4541195" cy="508787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640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B7E6A4C-FF85-4049-634D-26B8D89D375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7400C-B8F2-C5D0-08F2-5E4BDD61237E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Aesthetics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</a:t>
            </a:r>
            <a:r>
              <a:rPr lang="en-US" sz="3200" dirty="0">
                <a:latin typeface="Andale Mono" panose="020B0509000000000004" pitchFamily="49" charset="0"/>
              </a:rPr>
              <a:t>define any </a:t>
            </a:r>
            <a:r>
              <a:rPr lang="en-US" sz="3200" b="1" dirty="0">
                <a:solidFill>
                  <a:schemeClr val="accent1"/>
                </a:solidFill>
                <a:latin typeface="Andale Mono" panose="020B0509000000000004" pitchFamily="49" charset="0"/>
              </a:rPr>
              <a:t>data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 </a:t>
            </a:r>
            <a:r>
              <a:rPr lang="en-US" sz="3200" dirty="0">
                <a:latin typeface="Andale Mono" panose="020B0509000000000004" pitchFamily="49" charset="0"/>
              </a:rPr>
              <a:t>that gets mapped to </a:t>
            </a:r>
            <a:r>
              <a:rPr lang="en-US" sz="3200" b="1" dirty="0">
                <a:solidFill>
                  <a:schemeClr val="accent6"/>
                </a:solidFill>
                <a:latin typeface="Andale Mono" panose="020B0509000000000004" pitchFamily="49" charset="0"/>
              </a:rPr>
              <a:t>geometry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(such as color, size, shape, etc.)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C0987F-914C-AAF6-3C61-9651156B5CCE}"/>
              </a:ext>
            </a:extLst>
          </p:cNvPr>
          <p:cNvSpPr txBox="1"/>
          <p:nvPr/>
        </p:nvSpPr>
        <p:spPr>
          <a:xfrm>
            <a:off x="559776" y="3697375"/>
            <a:ext cx="81096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happy,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 = </a:t>
            </a:r>
            <a:r>
              <a:rPr lang="en-US" sz="2400" dirty="0" err="1">
                <a:latin typeface="Andale Mono" panose="020B0509000000000004" pitchFamily="49" charset="0"/>
              </a:rPr>
              <a:t>happiness,y</a:t>
            </a:r>
            <a:r>
              <a:rPr lang="en-US" sz="2400" dirty="0">
                <a:latin typeface="Andale Mono" panose="020B0509000000000004" pitchFamily="49" charset="0"/>
              </a:rPr>
              <a:t> = GDP))+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geom_point</a:t>
            </a:r>
            <a:r>
              <a:rPr lang="en-US" sz="2400" dirty="0">
                <a:latin typeface="Andale Mono" panose="020B0509000000000004" pitchFamily="49" charset="0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</a:t>
            </a:r>
            <a:r>
              <a:rPr lang="en-US" sz="2400" dirty="0" err="1">
                <a:latin typeface="Andale Mono" panose="020B0509000000000004" pitchFamily="49" charset="0"/>
              </a:rPr>
              <a:t>yourData</a:t>
            </a:r>
            <a:r>
              <a:rPr lang="en-US" sz="2400" dirty="0">
                <a:latin typeface="Andale Mono" panose="020B0509000000000004" pitchFamily="49" charset="0"/>
              </a:rPr>
              <a:t>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mapping =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 = </a:t>
            </a:r>
            <a:r>
              <a:rPr lang="en-US" sz="2400" dirty="0" err="1">
                <a:latin typeface="Andale Mono" panose="020B0509000000000004" pitchFamily="49" charset="0"/>
              </a:rPr>
              <a:t>xaxis,y</a:t>
            </a:r>
            <a:r>
              <a:rPr lang="en-US" sz="2400" dirty="0">
                <a:latin typeface="Andale Mono" panose="020B0509000000000004" pitchFamily="49" charset="0"/>
              </a:rPr>
              <a:t> = </a:t>
            </a:r>
            <a:r>
              <a:rPr lang="en-US" sz="2400" dirty="0" err="1">
                <a:latin typeface="Andale Mono" panose="020B0509000000000004" pitchFamily="49" charset="0"/>
              </a:rPr>
              <a:t>yaxis</a:t>
            </a:r>
            <a:r>
              <a:rPr lang="en-US" sz="2400" dirty="0">
                <a:latin typeface="Andale Mono" panose="020B0509000000000004" pitchFamily="49" charset="0"/>
              </a:rPr>
              <a:t>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geom_point</a:t>
            </a:r>
            <a:r>
              <a:rPr lang="en-US" sz="2400" dirty="0">
                <a:latin typeface="Andale Mono" panose="020B0509000000000004" pitchFamily="49" charset="0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1CEC0C7-1A8A-D97B-A0EE-EA5E277E5E12}"/>
              </a:ext>
            </a:extLst>
          </p:cNvPr>
          <p:cNvSpPr/>
          <p:nvPr/>
        </p:nvSpPr>
        <p:spPr>
          <a:xfrm>
            <a:off x="1696767" y="5564096"/>
            <a:ext cx="2023463" cy="508787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390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3" y="1005549"/>
            <a:ext cx="8772540" cy="18971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2CC016-5D24-70D6-516F-DEECC2D1282D}"/>
              </a:ext>
            </a:extLst>
          </p:cNvPr>
          <p:cNvSpPr/>
          <p:nvPr/>
        </p:nvSpPr>
        <p:spPr>
          <a:xfrm>
            <a:off x="3972394" y="1080499"/>
            <a:ext cx="1573968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306DF2-39D6-93BF-B91E-D6A3FA8B2B2F}"/>
              </a:ext>
            </a:extLst>
          </p:cNvPr>
          <p:cNvSpPr/>
          <p:nvPr/>
        </p:nvSpPr>
        <p:spPr>
          <a:xfrm>
            <a:off x="2535837" y="1080499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4992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5426D-97F4-15D7-7B78-9E5B30E5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20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aes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(col=continent</a:t>
            </a:r>
            <a:r>
              <a:rPr lang="en-US" dirty="0">
                <a:latin typeface="Andale Mono" panose="020B0509000000000004" pitchFamily="49" charset="0"/>
              </a:rPr>
              <a:t>))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171E0-CF1E-27ED-0CAC-0EE556555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247" y="719528"/>
            <a:ext cx="6474753" cy="59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547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(col=‘blue’)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64695" y="2394422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2D22E-292E-258C-28D9-731EABF7C185}"/>
              </a:ext>
            </a:extLst>
          </p:cNvPr>
          <p:cNvSpPr/>
          <p:nvPr/>
        </p:nvSpPr>
        <p:spPr>
          <a:xfrm>
            <a:off x="297337" y="546331"/>
            <a:ext cx="5716186" cy="1451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665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(col=‘blue’))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(col=‘blue’)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72D77-F0CA-C28A-0CFD-8ACCCF2F94F0}"/>
              </a:ext>
            </a:extLst>
          </p:cNvPr>
          <p:cNvSpPr/>
          <p:nvPr/>
        </p:nvSpPr>
        <p:spPr>
          <a:xfrm>
            <a:off x="297337" y="546331"/>
            <a:ext cx="5716186" cy="28826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5280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(col=‘blue’))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(col=‘blue’)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F72D77-F0CA-C28A-0CFD-8ACCCF2F94F0}"/>
              </a:ext>
            </a:extLst>
          </p:cNvPr>
          <p:cNvSpPr/>
          <p:nvPr/>
        </p:nvSpPr>
        <p:spPr>
          <a:xfrm>
            <a:off x="297337" y="546331"/>
            <a:ext cx="5716186" cy="28826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E1A92-D435-5F51-4C45-CDDA3188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48" y="794479"/>
            <a:ext cx="6222052" cy="554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087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(col=‘blue’))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9E1A92-D435-5F51-4C45-CDDA3188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48" y="794479"/>
            <a:ext cx="6222052" cy="5542332"/>
          </a:xfrm>
          <a:prstGeom prst="rect">
            <a:avLst/>
          </a:prstGeom>
        </p:spPr>
      </p:pic>
      <p:pic>
        <p:nvPicPr>
          <p:cNvPr id="9" name="Picture 8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BBBEE64D-CDC6-F782-5AB0-DD1DC01E8F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24" t="1" r="35274" b="-12316"/>
          <a:stretch/>
        </p:blipFill>
        <p:spPr>
          <a:xfrm>
            <a:off x="856335" y="864852"/>
            <a:ext cx="2946946" cy="2242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7958A1-42A2-1136-0D7B-5C9F2EF46E86}"/>
              </a:ext>
            </a:extLst>
          </p:cNvPr>
          <p:cNvSpPr txBox="1"/>
          <p:nvPr/>
        </p:nvSpPr>
        <p:spPr>
          <a:xfrm>
            <a:off x="3580694" y="1018077"/>
            <a:ext cx="10744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latin typeface="Andale Mono" panose="020B0509000000000004" pitchFamily="49" charset="0"/>
              </a:rPr>
              <a:t>colour</a:t>
            </a:r>
            <a:endParaRPr lang="en-US" sz="1600" dirty="0">
              <a:latin typeface="Andale Mono" panose="020B0509000000000004" pitchFamily="49" charset="0"/>
            </a:endParaRP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343ACF-7A9B-2BEC-3DF2-752180AC6A55}"/>
              </a:ext>
            </a:extLst>
          </p:cNvPr>
          <p:cNvSpPr/>
          <p:nvPr/>
        </p:nvSpPr>
        <p:spPr>
          <a:xfrm>
            <a:off x="3803282" y="1018078"/>
            <a:ext cx="951338" cy="18466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9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ython Visualization Landscape">
            <a:extLst>
              <a:ext uri="{FF2B5EF4-FFF2-40B4-BE49-F238E27FC236}">
                <a16:creationId xmlns:a16="http://schemas.microsoft.com/office/drawing/2014/main" id="{9266965D-89BE-0688-86BB-3AAE45BB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33" y="1189972"/>
            <a:ext cx="5356001" cy="391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-base - Official Image | Docker Hub">
            <a:extLst>
              <a:ext uri="{FF2B5EF4-FFF2-40B4-BE49-F238E27FC236}">
                <a16:creationId xmlns:a16="http://schemas.microsoft.com/office/drawing/2014/main" id="{4318EE30-0195-1CE0-6FF0-6FD18994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184" y="2503867"/>
            <a:ext cx="983767" cy="76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7BF13AFB-0583-ADDA-7C17-6064FE013A94}"/>
              </a:ext>
            </a:extLst>
          </p:cNvPr>
          <p:cNvSpPr/>
          <p:nvPr/>
        </p:nvSpPr>
        <p:spPr>
          <a:xfrm rot="5400000">
            <a:off x="10019261" y="988701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290FE9A4-83F8-D3E4-0316-12A6489666DB}"/>
              </a:ext>
            </a:extLst>
          </p:cNvPr>
          <p:cNvSpPr/>
          <p:nvPr/>
        </p:nvSpPr>
        <p:spPr>
          <a:xfrm rot="5400000">
            <a:off x="8245484" y="1174979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EAB67811-5AE7-1CC3-4E3E-5D964D93FF3A}"/>
              </a:ext>
            </a:extLst>
          </p:cNvPr>
          <p:cNvSpPr/>
          <p:nvPr/>
        </p:nvSpPr>
        <p:spPr>
          <a:xfrm rot="5400000">
            <a:off x="9214921" y="4216198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D407BA9F-DEFC-40E0-B423-169020DBB3BD}"/>
              </a:ext>
            </a:extLst>
          </p:cNvPr>
          <p:cNvSpPr/>
          <p:nvPr/>
        </p:nvSpPr>
        <p:spPr>
          <a:xfrm rot="5400000">
            <a:off x="9970680" y="3607133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63A4A16-7EEF-7CEA-5376-6BC3265DF84F}"/>
              </a:ext>
            </a:extLst>
          </p:cNvPr>
          <p:cNvSpPr/>
          <p:nvPr/>
        </p:nvSpPr>
        <p:spPr>
          <a:xfrm rot="5400000">
            <a:off x="9122752" y="1139768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20415C9C-11C7-A4F4-68FA-411347C5B2F5}"/>
              </a:ext>
            </a:extLst>
          </p:cNvPr>
          <p:cNvSpPr/>
          <p:nvPr/>
        </p:nvSpPr>
        <p:spPr>
          <a:xfrm rot="5400000">
            <a:off x="9843038" y="1831102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810244E6-23D8-7F44-84C9-966975AA44C1}"/>
              </a:ext>
            </a:extLst>
          </p:cNvPr>
          <p:cNvSpPr/>
          <p:nvPr/>
        </p:nvSpPr>
        <p:spPr>
          <a:xfrm rot="5400000">
            <a:off x="7478265" y="3654486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3BB2A2EF-829B-EE25-31E5-38E05A9F3BCD}"/>
              </a:ext>
            </a:extLst>
          </p:cNvPr>
          <p:cNvSpPr/>
          <p:nvPr/>
        </p:nvSpPr>
        <p:spPr>
          <a:xfrm rot="5400000">
            <a:off x="8207784" y="4192523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2E6876A-B961-287F-A151-C6D51155C061}"/>
              </a:ext>
            </a:extLst>
          </p:cNvPr>
          <p:cNvSpPr/>
          <p:nvPr/>
        </p:nvSpPr>
        <p:spPr>
          <a:xfrm rot="5400000">
            <a:off x="7422880" y="1616197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1980C16B-FADE-F4E2-EC12-F73BEF58D296}"/>
              </a:ext>
            </a:extLst>
          </p:cNvPr>
          <p:cNvSpPr/>
          <p:nvPr/>
        </p:nvSpPr>
        <p:spPr>
          <a:xfrm rot="5400000">
            <a:off x="7605579" y="874199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34A6F683-8241-3432-416B-29FB8060FD4C}"/>
              </a:ext>
            </a:extLst>
          </p:cNvPr>
          <p:cNvSpPr/>
          <p:nvPr/>
        </p:nvSpPr>
        <p:spPr>
          <a:xfrm rot="5400000">
            <a:off x="8720210" y="4912732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2FB29569-FF2D-B137-F8F8-464BDC1861AC}"/>
              </a:ext>
            </a:extLst>
          </p:cNvPr>
          <p:cNvSpPr/>
          <p:nvPr/>
        </p:nvSpPr>
        <p:spPr>
          <a:xfrm rot="5400000">
            <a:off x="10152340" y="4448376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E3BCC639-84A4-838D-0445-0E35FD7E6AAF}"/>
              </a:ext>
            </a:extLst>
          </p:cNvPr>
          <p:cNvSpPr/>
          <p:nvPr/>
        </p:nvSpPr>
        <p:spPr>
          <a:xfrm rot="5400000">
            <a:off x="8677387" y="501420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77994092-FE6B-81A0-F207-5C1604655920}"/>
              </a:ext>
            </a:extLst>
          </p:cNvPr>
          <p:cNvSpPr/>
          <p:nvPr/>
        </p:nvSpPr>
        <p:spPr>
          <a:xfrm rot="5400000">
            <a:off x="7434882" y="4670908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9C0D372-056A-E66B-060A-A20C3B30DA20}"/>
              </a:ext>
            </a:extLst>
          </p:cNvPr>
          <p:cNvSpPr/>
          <p:nvPr/>
        </p:nvSpPr>
        <p:spPr>
          <a:xfrm>
            <a:off x="2207898" y="1184444"/>
            <a:ext cx="6105743" cy="1644626"/>
          </a:xfrm>
          <a:custGeom>
            <a:avLst/>
            <a:gdLst>
              <a:gd name="connsiteX0" fmla="*/ 6080166 w 6080166"/>
              <a:gd name="connsiteY0" fmla="*/ 1702084 h 1702084"/>
              <a:gd name="connsiteX1" fmla="*/ 2030680 w 6080166"/>
              <a:gd name="connsiteY1" fmla="*/ 15788 h 1702084"/>
              <a:gd name="connsiteX2" fmla="*/ 0 w 6080166"/>
              <a:gd name="connsiteY2" fmla="*/ 1001440 h 1702084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92955 w 6092955"/>
              <a:gd name="connsiteY0" fmla="*/ 1711527 h 1711527"/>
              <a:gd name="connsiteX1" fmla="*/ 3040083 w 6092955"/>
              <a:gd name="connsiteY1" fmla="*/ 22491 h 1711527"/>
              <a:gd name="connsiteX2" fmla="*/ 0 w 6092955"/>
              <a:gd name="connsiteY2" fmla="*/ 806262 h 1711527"/>
              <a:gd name="connsiteX0" fmla="*/ 6105743 w 6105743"/>
              <a:gd name="connsiteY0" fmla="*/ 1709618 h 1709618"/>
              <a:gd name="connsiteX1" fmla="*/ 3052871 w 6105743"/>
              <a:gd name="connsiteY1" fmla="*/ 20582 h 1709618"/>
              <a:gd name="connsiteX2" fmla="*/ 0 w 6105743"/>
              <a:gd name="connsiteY2" fmla="*/ 849114 h 1709618"/>
              <a:gd name="connsiteX0" fmla="*/ 6105743 w 6105743"/>
              <a:gd name="connsiteY0" fmla="*/ 1706511 h 1706511"/>
              <a:gd name="connsiteX1" fmla="*/ 3052871 w 6105743"/>
              <a:gd name="connsiteY1" fmla="*/ 17475 h 1706511"/>
              <a:gd name="connsiteX2" fmla="*/ 0 w 6105743"/>
              <a:gd name="connsiteY2" fmla="*/ 846007 h 1706511"/>
              <a:gd name="connsiteX0" fmla="*/ 6105743 w 6105743"/>
              <a:gd name="connsiteY0" fmla="*/ 1644626 h 1644626"/>
              <a:gd name="connsiteX1" fmla="*/ 3199942 w 6105743"/>
              <a:gd name="connsiteY1" fmla="*/ 19534 h 1644626"/>
              <a:gd name="connsiteX2" fmla="*/ 0 w 6105743"/>
              <a:gd name="connsiteY2" fmla="*/ 784122 h 164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05743" h="1644626">
                <a:moveTo>
                  <a:pt x="6105743" y="1644626"/>
                </a:moveTo>
                <a:cubicBezTo>
                  <a:pt x="4721962" y="610483"/>
                  <a:pt x="4213303" y="136308"/>
                  <a:pt x="3199942" y="19534"/>
                </a:cubicBezTo>
                <a:cubicBezTo>
                  <a:pt x="2186581" y="-97240"/>
                  <a:pt x="598180" y="328825"/>
                  <a:pt x="0" y="784122"/>
                </a:cubicBezTo>
              </a:path>
            </a:pathLst>
          </a:custGeom>
          <a:ln w="57150" cap="rnd">
            <a:solidFill>
              <a:srgbClr val="37B6C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A457429-F2C5-3A24-14C9-87A9FA3CFAB2}"/>
              </a:ext>
            </a:extLst>
          </p:cNvPr>
          <p:cNvSpPr/>
          <p:nvPr/>
        </p:nvSpPr>
        <p:spPr>
          <a:xfrm>
            <a:off x="4258674" y="3229175"/>
            <a:ext cx="4047659" cy="844061"/>
          </a:xfrm>
          <a:custGeom>
            <a:avLst/>
            <a:gdLst>
              <a:gd name="connsiteX0" fmla="*/ 4047659 w 4047659"/>
              <a:gd name="connsiteY0" fmla="*/ 0 h 844061"/>
              <a:gd name="connsiteX1" fmla="*/ 2417085 w 4047659"/>
              <a:gd name="connsiteY1" fmla="*/ 159860 h 844061"/>
              <a:gd name="connsiteX2" fmla="*/ 19183 w 4047659"/>
              <a:gd name="connsiteY2" fmla="*/ 837667 h 844061"/>
              <a:gd name="connsiteX3" fmla="*/ 19183 w 4047659"/>
              <a:gd name="connsiteY3" fmla="*/ 837667 h 844061"/>
              <a:gd name="connsiteX4" fmla="*/ 0 w 4047659"/>
              <a:gd name="connsiteY4" fmla="*/ 844061 h 844061"/>
              <a:gd name="connsiteX0" fmla="*/ 4047659 w 4047659"/>
              <a:gd name="connsiteY0" fmla="*/ 0 h 844061"/>
              <a:gd name="connsiteX1" fmla="*/ 1835194 w 4047659"/>
              <a:gd name="connsiteY1" fmla="*/ 287748 h 844061"/>
              <a:gd name="connsiteX2" fmla="*/ 19183 w 4047659"/>
              <a:gd name="connsiteY2" fmla="*/ 837667 h 844061"/>
              <a:gd name="connsiteX3" fmla="*/ 19183 w 4047659"/>
              <a:gd name="connsiteY3" fmla="*/ 837667 h 844061"/>
              <a:gd name="connsiteX4" fmla="*/ 0 w 4047659"/>
              <a:gd name="connsiteY4" fmla="*/ 844061 h 84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7659" h="844061">
                <a:moveTo>
                  <a:pt x="4047659" y="0"/>
                </a:moveTo>
                <a:cubicBezTo>
                  <a:pt x="3568078" y="10124"/>
                  <a:pt x="2506607" y="148137"/>
                  <a:pt x="1835194" y="287748"/>
                </a:cubicBezTo>
                <a:cubicBezTo>
                  <a:pt x="1163781" y="427359"/>
                  <a:pt x="19183" y="837667"/>
                  <a:pt x="19183" y="837667"/>
                </a:cubicBezTo>
                <a:lnTo>
                  <a:pt x="19183" y="837667"/>
                </a:lnTo>
                <a:lnTo>
                  <a:pt x="0" y="844061"/>
                </a:lnTo>
              </a:path>
            </a:pathLst>
          </a:cu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9FB4B4C-A118-9DD3-FF8D-5DC8B7BD89FC}"/>
              </a:ext>
            </a:extLst>
          </p:cNvPr>
          <p:cNvCxnSpPr>
            <a:cxnSpLocks/>
            <a:stCxn id="21" idx="5"/>
          </p:cNvCxnSpPr>
          <p:nvPr/>
        </p:nvCxnSpPr>
        <p:spPr>
          <a:xfrm>
            <a:off x="7856329" y="1949011"/>
            <a:ext cx="547932" cy="55485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CDB048D-17A6-089E-05FB-8D577F6F6F0D}"/>
              </a:ext>
            </a:extLst>
          </p:cNvPr>
          <p:cNvCxnSpPr>
            <a:cxnSpLocks/>
            <a:stCxn id="22" idx="0"/>
          </p:cNvCxnSpPr>
          <p:nvPr/>
        </p:nvCxnSpPr>
        <p:spPr>
          <a:xfrm>
            <a:off x="7837757" y="1307648"/>
            <a:ext cx="750175" cy="108139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DCE5F0-5532-1B5B-E0A0-170D2CD461F3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8477662" y="1608428"/>
            <a:ext cx="291276" cy="65612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BD52391-BF30-78F1-12C9-B16D8C5434EA}"/>
              </a:ext>
            </a:extLst>
          </p:cNvPr>
          <p:cNvCxnSpPr>
            <a:cxnSpLocks/>
            <a:stCxn id="25" idx="0"/>
            <a:endCxn id="11" idx="0"/>
          </p:cNvCxnSpPr>
          <p:nvPr/>
        </p:nvCxnSpPr>
        <p:spPr>
          <a:xfrm>
            <a:off x="8909565" y="934869"/>
            <a:ext cx="6731" cy="121159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A4A5F9A-7920-0CB8-84FF-1D2DD98D2EB3}"/>
              </a:ext>
            </a:extLst>
          </p:cNvPr>
          <p:cNvCxnSpPr>
            <a:cxnSpLocks/>
            <a:stCxn id="16" idx="0"/>
          </p:cNvCxnSpPr>
          <p:nvPr/>
        </p:nvCxnSpPr>
        <p:spPr>
          <a:xfrm flipH="1">
            <a:off x="9094988" y="1573217"/>
            <a:ext cx="259942" cy="69133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3EFDCF-FE51-7076-2508-575E775206BC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9274798" y="1321515"/>
            <a:ext cx="775370" cy="106752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72DE85-2D9A-FD20-8227-F6F6D42AF10E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9533622" y="2163916"/>
            <a:ext cx="340323" cy="352337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4" name="Straight Connector 11263">
            <a:extLst>
              <a:ext uri="{FF2B5EF4-FFF2-40B4-BE49-F238E27FC236}">
                <a16:creationId xmlns:a16="http://schemas.microsoft.com/office/drawing/2014/main" id="{41A2515B-F8B2-C00B-9F5B-9ECC134F01EA}"/>
              </a:ext>
            </a:extLst>
          </p:cNvPr>
          <p:cNvCxnSpPr>
            <a:cxnSpLocks/>
            <a:stCxn id="11268" idx="1"/>
            <a:endCxn id="11" idx="3"/>
          </p:cNvCxnSpPr>
          <p:nvPr/>
        </p:nvCxnSpPr>
        <p:spPr>
          <a:xfrm flipH="1">
            <a:off x="9556201" y="2885022"/>
            <a:ext cx="745983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9" name="Straight Connector 11268">
            <a:extLst>
              <a:ext uri="{FF2B5EF4-FFF2-40B4-BE49-F238E27FC236}">
                <a16:creationId xmlns:a16="http://schemas.microsoft.com/office/drawing/2014/main" id="{8F179191-199C-C301-C37D-084A6D84DD33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9492380" y="3229175"/>
            <a:ext cx="509207" cy="44768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2" name="Straight Connector 11271">
            <a:extLst>
              <a:ext uri="{FF2B5EF4-FFF2-40B4-BE49-F238E27FC236}">
                <a16:creationId xmlns:a16="http://schemas.microsoft.com/office/drawing/2014/main" id="{8899FBB3-1B5A-320B-C289-6F06718E788A}"/>
              </a:ext>
            </a:extLst>
          </p:cNvPr>
          <p:cNvCxnSpPr>
            <a:cxnSpLocks/>
            <a:stCxn id="24" idx="2"/>
          </p:cNvCxnSpPr>
          <p:nvPr/>
        </p:nvCxnSpPr>
        <p:spPr>
          <a:xfrm flipH="1" flipV="1">
            <a:off x="9310929" y="3393451"/>
            <a:ext cx="872318" cy="112465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4" name="Straight Connector 11273">
            <a:extLst>
              <a:ext uri="{FF2B5EF4-FFF2-40B4-BE49-F238E27FC236}">
                <a16:creationId xmlns:a16="http://schemas.microsoft.com/office/drawing/2014/main" id="{5B0D4BC6-BF70-7D3D-6189-A3D6A5EA4CF9}"/>
              </a:ext>
            </a:extLst>
          </p:cNvPr>
          <p:cNvCxnSpPr>
            <a:cxnSpLocks/>
            <a:stCxn id="14" idx="3"/>
          </p:cNvCxnSpPr>
          <p:nvPr/>
        </p:nvCxnSpPr>
        <p:spPr>
          <a:xfrm flipH="1" flipV="1">
            <a:off x="9061295" y="3488397"/>
            <a:ext cx="385804" cy="69689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7" name="Straight Connector 11276">
            <a:extLst>
              <a:ext uri="{FF2B5EF4-FFF2-40B4-BE49-F238E27FC236}">
                <a16:creationId xmlns:a16="http://schemas.microsoft.com/office/drawing/2014/main" id="{3A5E1F38-760C-31D1-F743-44C8D4B6D099}"/>
              </a:ext>
            </a:extLst>
          </p:cNvPr>
          <p:cNvCxnSpPr>
            <a:cxnSpLocks/>
            <a:stCxn id="23" idx="3"/>
            <a:endCxn id="11" idx="2"/>
          </p:cNvCxnSpPr>
          <p:nvPr/>
        </p:nvCxnSpPr>
        <p:spPr>
          <a:xfrm flipH="1" flipV="1">
            <a:off x="8916296" y="3623579"/>
            <a:ext cx="36092" cy="1258247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0" name="Straight Connector 11279">
            <a:extLst>
              <a:ext uri="{FF2B5EF4-FFF2-40B4-BE49-F238E27FC236}">
                <a16:creationId xmlns:a16="http://schemas.microsoft.com/office/drawing/2014/main" id="{006FF4D3-2C8B-A22B-9274-CC2DA46971B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8439962" y="3488396"/>
            <a:ext cx="335849" cy="67322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3" name="Straight Connector 11282">
            <a:extLst>
              <a:ext uri="{FF2B5EF4-FFF2-40B4-BE49-F238E27FC236}">
                <a16:creationId xmlns:a16="http://schemas.microsoft.com/office/drawing/2014/main" id="{38AD2F3B-F3DE-2581-F128-3F9866A7D585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667060" y="3369604"/>
            <a:ext cx="882921" cy="127039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6" name="Straight Connector 11285">
            <a:extLst>
              <a:ext uri="{FF2B5EF4-FFF2-40B4-BE49-F238E27FC236}">
                <a16:creationId xmlns:a16="http://schemas.microsoft.com/office/drawing/2014/main" id="{ED37A0B8-6DBD-E9AA-30F7-C536EF035B37}"/>
              </a:ext>
            </a:extLst>
          </p:cNvPr>
          <p:cNvCxnSpPr>
            <a:cxnSpLocks/>
            <a:stCxn id="18" idx="4"/>
          </p:cNvCxnSpPr>
          <p:nvPr/>
        </p:nvCxnSpPr>
        <p:spPr>
          <a:xfrm flipV="1">
            <a:off x="7911714" y="3269236"/>
            <a:ext cx="452464" cy="45498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005C2879-6E95-4486-9597-8ED27EBCF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391" y="2146465"/>
            <a:ext cx="1279810" cy="14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297B299-740A-5DA7-346F-6BC4D1981F22}"/>
              </a:ext>
            </a:extLst>
          </p:cNvPr>
          <p:cNvSpPr/>
          <p:nvPr/>
        </p:nvSpPr>
        <p:spPr>
          <a:xfrm>
            <a:off x="6294134" y="3266176"/>
            <a:ext cx="595277" cy="35740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r2d3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5541489-5BB5-09B1-56F3-565256833142}"/>
              </a:ext>
            </a:extLst>
          </p:cNvPr>
          <p:cNvSpPr/>
          <p:nvPr/>
        </p:nvSpPr>
        <p:spPr>
          <a:xfrm>
            <a:off x="456823" y="2369929"/>
            <a:ext cx="595277" cy="357403"/>
          </a:xfrm>
          <a:prstGeom prst="ellipse">
            <a:avLst/>
          </a:prstGeom>
          <a:solidFill>
            <a:schemeClr val="bg1"/>
          </a:solidFill>
          <a:ln w="57150">
            <a:solidFill>
              <a:srgbClr val="37B6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lt"/>
              </a:rPr>
              <a:t>leaflet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EAAC5A-A55B-4B3F-CC39-6556316074B9}"/>
              </a:ext>
            </a:extLst>
          </p:cNvPr>
          <p:cNvCxnSpPr>
            <a:stCxn id="3" idx="6"/>
          </p:cNvCxnSpPr>
          <p:nvPr/>
        </p:nvCxnSpPr>
        <p:spPr>
          <a:xfrm>
            <a:off x="1052100" y="2548631"/>
            <a:ext cx="713879" cy="61946"/>
          </a:xfrm>
          <a:prstGeom prst="line">
            <a:avLst/>
          </a:prstGeom>
          <a:ln w="38100">
            <a:solidFill>
              <a:srgbClr val="37B6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DAE2E2C2-BA70-03FF-2C9A-AA6BC9153AD7}"/>
              </a:ext>
            </a:extLst>
          </p:cNvPr>
          <p:cNvSpPr/>
          <p:nvPr/>
        </p:nvSpPr>
        <p:spPr>
          <a:xfrm>
            <a:off x="732915" y="935464"/>
            <a:ext cx="7530627" cy="1869418"/>
          </a:xfrm>
          <a:custGeom>
            <a:avLst/>
            <a:gdLst>
              <a:gd name="connsiteX0" fmla="*/ 6080166 w 6080166"/>
              <a:gd name="connsiteY0" fmla="*/ 1702084 h 1702084"/>
              <a:gd name="connsiteX1" fmla="*/ 2030680 w 6080166"/>
              <a:gd name="connsiteY1" fmla="*/ 15788 h 1702084"/>
              <a:gd name="connsiteX2" fmla="*/ 0 w 6080166"/>
              <a:gd name="connsiteY2" fmla="*/ 1001440 h 1702084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92955 w 6092955"/>
              <a:gd name="connsiteY0" fmla="*/ 1711527 h 1711527"/>
              <a:gd name="connsiteX1" fmla="*/ 3040083 w 6092955"/>
              <a:gd name="connsiteY1" fmla="*/ 22491 h 1711527"/>
              <a:gd name="connsiteX2" fmla="*/ 0 w 6092955"/>
              <a:gd name="connsiteY2" fmla="*/ 806262 h 1711527"/>
              <a:gd name="connsiteX0" fmla="*/ 6105743 w 6105743"/>
              <a:gd name="connsiteY0" fmla="*/ 1709618 h 1709618"/>
              <a:gd name="connsiteX1" fmla="*/ 3052871 w 6105743"/>
              <a:gd name="connsiteY1" fmla="*/ 20582 h 1709618"/>
              <a:gd name="connsiteX2" fmla="*/ 0 w 6105743"/>
              <a:gd name="connsiteY2" fmla="*/ 849114 h 1709618"/>
              <a:gd name="connsiteX0" fmla="*/ 6105743 w 6105743"/>
              <a:gd name="connsiteY0" fmla="*/ 1706511 h 1706511"/>
              <a:gd name="connsiteX1" fmla="*/ 3052871 w 6105743"/>
              <a:gd name="connsiteY1" fmla="*/ 17475 h 1706511"/>
              <a:gd name="connsiteX2" fmla="*/ 0 w 6105743"/>
              <a:gd name="connsiteY2" fmla="*/ 846007 h 1706511"/>
              <a:gd name="connsiteX0" fmla="*/ 6105743 w 6105743"/>
              <a:gd name="connsiteY0" fmla="*/ 1644626 h 1644626"/>
              <a:gd name="connsiteX1" fmla="*/ 3199942 w 6105743"/>
              <a:gd name="connsiteY1" fmla="*/ 19534 h 1644626"/>
              <a:gd name="connsiteX2" fmla="*/ 0 w 6105743"/>
              <a:gd name="connsiteY2" fmla="*/ 784122 h 1644626"/>
              <a:gd name="connsiteX0" fmla="*/ 6139890 w 6139890"/>
              <a:gd name="connsiteY0" fmla="*/ 1636216 h 1636216"/>
              <a:gd name="connsiteX1" fmla="*/ 3234089 w 6139890"/>
              <a:gd name="connsiteY1" fmla="*/ 11124 h 1636216"/>
              <a:gd name="connsiteX2" fmla="*/ 0 w 6139890"/>
              <a:gd name="connsiteY2" fmla="*/ 1180561 h 1636216"/>
              <a:gd name="connsiteX0" fmla="*/ 6139890 w 6139890"/>
              <a:gd name="connsiteY0" fmla="*/ 1636725 h 1636725"/>
              <a:gd name="connsiteX1" fmla="*/ 3234089 w 6139890"/>
              <a:gd name="connsiteY1" fmla="*/ 11633 h 1636725"/>
              <a:gd name="connsiteX2" fmla="*/ 0 w 6139890"/>
              <a:gd name="connsiteY2" fmla="*/ 1181070 h 1636725"/>
              <a:gd name="connsiteX0" fmla="*/ 6139890 w 6139890"/>
              <a:gd name="connsiteY0" fmla="*/ 1747111 h 1747111"/>
              <a:gd name="connsiteX1" fmla="*/ 3370675 w 6139890"/>
              <a:gd name="connsiteY1" fmla="*/ 10337 h 1747111"/>
              <a:gd name="connsiteX2" fmla="*/ 0 w 6139890"/>
              <a:gd name="connsiteY2" fmla="*/ 1291456 h 1747111"/>
              <a:gd name="connsiteX0" fmla="*/ 6139890 w 6139890"/>
              <a:gd name="connsiteY0" fmla="*/ 1780408 h 1780408"/>
              <a:gd name="connsiteX1" fmla="*/ 3370675 w 6139890"/>
              <a:gd name="connsiteY1" fmla="*/ 43634 h 1780408"/>
              <a:gd name="connsiteX2" fmla="*/ 0 w 6139890"/>
              <a:gd name="connsiteY2" fmla="*/ 1324753 h 1780408"/>
              <a:gd name="connsiteX0" fmla="*/ 6139890 w 6139890"/>
              <a:gd name="connsiteY0" fmla="*/ 1780408 h 1780408"/>
              <a:gd name="connsiteX1" fmla="*/ 3370675 w 6139890"/>
              <a:gd name="connsiteY1" fmla="*/ 43634 h 1780408"/>
              <a:gd name="connsiteX2" fmla="*/ 0 w 6139890"/>
              <a:gd name="connsiteY2" fmla="*/ 1324753 h 1780408"/>
              <a:gd name="connsiteX0" fmla="*/ 6139890 w 6139890"/>
              <a:gd name="connsiteY0" fmla="*/ 1854718 h 1854718"/>
              <a:gd name="connsiteX1" fmla="*/ 3387748 w 6139890"/>
              <a:gd name="connsiteY1" fmla="*/ 41162 h 1854718"/>
              <a:gd name="connsiteX2" fmla="*/ 0 w 6139890"/>
              <a:gd name="connsiteY2" fmla="*/ 1399063 h 1854718"/>
              <a:gd name="connsiteX0" fmla="*/ 6139890 w 6139890"/>
              <a:gd name="connsiteY0" fmla="*/ 1854718 h 1854718"/>
              <a:gd name="connsiteX1" fmla="*/ 3387748 w 6139890"/>
              <a:gd name="connsiteY1" fmla="*/ 41162 h 1854718"/>
              <a:gd name="connsiteX2" fmla="*/ 0 w 6139890"/>
              <a:gd name="connsiteY2" fmla="*/ 1399063 h 1854718"/>
              <a:gd name="connsiteX0" fmla="*/ 6139890 w 6139890"/>
              <a:gd name="connsiteY0" fmla="*/ 1828879 h 1828879"/>
              <a:gd name="connsiteX1" fmla="*/ 3387748 w 6139890"/>
              <a:gd name="connsiteY1" fmla="*/ 15323 h 1828879"/>
              <a:gd name="connsiteX2" fmla="*/ 0 w 6139890"/>
              <a:gd name="connsiteY2" fmla="*/ 1373224 h 1828879"/>
              <a:gd name="connsiteX0" fmla="*/ 6139890 w 6139890"/>
              <a:gd name="connsiteY0" fmla="*/ 1819381 h 1819381"/>
              <a:gd name="connsiteX1" fmla="*/ 3387748 w 6139890"/>
              <a:gd name="connsiteY1" fmla="*/ 5825 h 1819381"/>
              <a:gd name="connsiteX2" fmla="*/ 0 w 6139890"/>
              <a:gd name="connsiteY2" fmla="*/ 1363726 h 1819381"/>
              <a:gd name="connsiteX0" fmla="*/ 6139890 w 6139890"/>
              <a:gd name="connsiteY0" fmla="*/ 1819381 h 1819381"/>
              <a:gd name="connsiteX1" fmla="*/ 3387748 w 6139890"/>
              <a:gd name="connsiteY1" fmla="*/ 5825 h 1819381"/>
              <a:gd name="connsiteX2" fmla="*/ 0 w 6139890"/>
              <a:gd name="connsiteY2" fmla="*/ 1363726 h 1819381"/>
              <a:gd name="connsiteX0" fmla="*/ 6139890 w 6139890"/>
              <a:gd name="connsiteY0" fmla="*/ 1819381 h 1819381"/>
              <a:gd name="connsiteX1" fmla="*/ 3387748 w 6139890"/>
              <a:gd name="connsiteY1" fmla="*/ 5825 h 1819381"/>
              <a:gd name="connsiteX2" fmla="*/ 0 w 6139890"/>
              <a:gd name="connsiteY2" fmla="*/ 1363726 h 1819381"/>
              <a:gd name="connsiteX0" fmla="*/ 6139890 w 6139890"/>
              <a:gd name="connsiteY0" fmla="*/ 1805502 h 1805502"/>
              <a:gd name="connsiteX1" fmla="*/ 3103194 w 6139890"/>
              <a:gd name="connsiteY1" fmla="*/ 5906 h 1805502"/>
              <a:gd name="connsiteX2" fmla="*/ 0 w 6139890"/>
              <a:gd name="connsiteY2" fmla="*/ 1349847 h 1805502"/>
              <a:gd name="connsiteX0" fmla="*/ 6139890 w 6139890"/>
              <a:gd name="connsiteY0" fmla="*/ 1805502 h 1805502"/>
              <a:gd name="connsiteX1" fmla="*/ 3103194 w 6139890"/>
              <a:gd name="connsiteY1" fmla="*/ 5906 h 1805502"/>
              <a:gd name="connsiteX2" fmla="*/ 0 w 6139890"/>
              <a:gd name="connsiteY2" fmla="*/ 1349847 h 1805502"/>
              <a:gd name="connsiteX0" fmla="*/ 6139890 w 6139890"/>
              <a:gd name="connsiteY0" fmla="*/ 1874920 h 1874920"/>
              <a:gd name="connsiteX1" fmla="*/ 3103194 w 6139890"/>
              <a:gd name="connsiteY1" fmla="*/ 5523 h 1874920"/>
              <a:gd name="connsiteX2" fmla="*/ 0 w 6139890"/>
              <a:gd name="connsiteY2" fmla="*/ 1419265 h 1874920"/>
              <a:gd name="connsiteX0" fmla="*/ 6139890 w 6139890"/>
              <a:gd name="connsiteY0" fmla="*/ 1874920 h 1874920"/>
              <a:gd name="connsiteX1" fmla="*/ 3103194 w 6139890"/>
              <a:gd name="connsiteY1" fmla="*/ 5523 h 1874920"/>
              <a:gd name="connsiteX2" fmla="*/ 0 w 6139890"/>
              <a:gd name="connsiteY2" fmla="*/ 1419265 h 1874920"/>
              <a:gd name="connsiteX0" fmla="*/ 6139890 w 6139890"/>
              <a:gd name="connsiteY0" fmla="*/ 1869419 h 1869419"/>
              <a:gd name="connsiteX1" fmla="*/ 3103194 w 6139890"/>
              <a:gd name="connsiteY1" fmla="*/ 22 h 1869419"/>
              <a:gd name="connsiteX2" fmla="*/ 0 w 6139890"/>
              <a:gd name="connsiteY2" fmla="*/ 1413764 h 1869419"/>
              <a:gd name="connsiteX0" fmla="*/ 6139890 w 6139890"/>
              <a:gd name="connsiteY0" fmla="*/ 1869418 h 1869418"/>
              <a:gd name="connsiteX1" fmla="*/ 3103194 w 6139890"/>
              <a:gd name="connsiteY1" fmla="*/ 21 h 1869418"/>
              <a:gd name="connsiteX2" fmla="*/ 0 w 6139890"/>
              <a:gd name="connsiteY2" fmla="*/ 1413763 h 186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9890" h="1869418">
                <a:moveTo>
                  <a:pt x="6139890" y="1869418"/>
                </a:moveTo>
                <a:cubicBezTo>
                  <a:pt x="5000826" y="486268"/>
                  <a:pt x="4150702" y="5113"/>
                  <a:pt x="3103194" y="21"/>
                </a:cubicBezTo>
                <a:cubicBezTo>
                  <a:pt x="2010159" y="-5071"/>
                  <a:pt x="330700" y="958466"/>
                  <a:pt x="0" y="1413763"/>
                </a:cubicBezTo>
              </a:path>
            </a:pathLst>
          </a:custGeom>
          <a:ln w="57150" cap="rnd">
            <a:solidFill>
              <a:srgbClr val="37B6C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17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5426D-97F4-15D7-7B78-9E5B30E5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2B4B5B-02B0-951F-51BC-F914190DECE3}"/>
              </a:ext>
            </a:extLst>
          </p:cNvPr>
          <p:cNvSpPr txBox="1"/>
          <p:nvPr/>
        </p:nvSpPr>
        <p:spPr>
          <a:xfrm>
            <a:off x="1064712" y="2918564"/>
            <a:ext cx="415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also set conditional formatting. </a:t>
            </a:r>
          </a:p>
          <a:p>
            <a:endParaRPr lang="en-US" dirty="0"/>
          </a:p>
          <a:p>
            <a:r>
              <a:rPr lang="en-US" dirty="0"/>
              <a:t>e.g. Use different colors for points where happiness is &gt; 5</a:t>
            </a:r>
          </a:p>
        </p:txBody>
      </p:sp>
    </p:spTree>
    <p:extLst>
      <p:ext uri="{BB962C8B-B14F-4D97-AF65-F5344CB8AC3E}">
        <p14:creationId xmlns:p14="http://schemas.microsoft.com/office/powerpoint/2010/main" val="376694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3365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(col=happiness &gt; 5)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5FD29-C4BC-B23E-FC61-A01A4960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941" y="659597"/>
            <a:ext cx="5780675" cy="55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25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1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09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6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4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5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2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2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2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2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2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2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2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85E69B7-4A75-B36F-30A6-C48A0C0D6C5E}"/>
              </a:ext>
            </a:extLst>
          </p:cNvPr>
          <p:cNvSpPr/>
          <p:nvPr/>
        </p:nvSpPr>
        <p:spPr>
          <a:xfrm rot="1070933" flipH="1">
            <a:off x="9522326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4EF54-A298-FC5E-981C-587699EB5B2A}"/>
              </a:ext>
            </a:extLst>
          </p:cNvPr>
          <p:cNvSpPr txBox="1"/>
          <p:nvPr/>
        </p:nvSpPr>
        <p:spPr>
          <a:xfrm>
            <a:off x="7911170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pic>
        <p:nvPicPr>
          <p:cNvPr id="6" name="Picture 5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1CD69B61-59DE-FEA1-1285-0CFA7CA80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" t="40580" r="8321" b="6779"/>
          <a:stretch/>
        </p:blipFill>
        <p:spPr>
          <a:xfrm>
            <a:off x="173620" y="2277305"/>
            <a:ext cx="7898802" cy="234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667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1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09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6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4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5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2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2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2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2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2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2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2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85E69B7-4A75-B36F-30A6-C48A0C0D6C5E}"/>
              </a:ext>
            </a:extLst>
          </p:cNvPr>
          <p:cNvSpPr/>
          <p:nvPr/>
        </p:nvSpPr>
        <p:spPr>
          <a:xfrm rot="1070933" flipH="1">
            <a:off x="9522326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4EF54-A298-FC5E-981C-587699EB5B2A}"/>
              </a:ext>
            </a:extLst>
          </p:cNvPr>
          <p:cNvSpPr txBox="1"/>
          <p:nvPr/>
        </p:nvSpPr>
        <p:spPr>
          <a:xfrm>
            <a:off x="7911170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59" y="601249"/>
            <a:ext cx="588723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stat function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(calls a default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geom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0677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60" y="601249"/>
            <a:ext cx="643837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stat function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(calls a default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geom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99B85-46E3-C0A1-93D6-4CB45BDCC7CD}"/>
              </a:ext>
            </a:extLst>
          </p:cNvPr>
          <p:cNvSpPr txBox="1"/>
          <p:nvPr/>
        </p:nvSpPr>
        <p:spPr>
          <a:xfrm>
            <a:off x="371298" y="2356805"/>
            <a:ext cx="5993704" cy="8729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(continent,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geom_boxplot</a:t>
            </a:r>
            <a:r>
              <a:rPr lang="en-US" dirty="0">
                <a:latin typeface="Andale Mono" panose="020B0509000000000004" pitchFamily="49" charset="0"/>
              </a:rPr>
              <a:t>()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1700BC-7B0F-0F46-9AEF-75F8E6880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002" y="886999"/>
            <a:ext cx="5770071" cy="536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867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60" y="601249"/>
            <a:ext cx="643837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stat function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(calls a default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geom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2D7F1-7F87-5665-D226-E95DF94B5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482" y="1300409"/>
            <a:ext cx="5383488" cy="4511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D99B85-46E3-C0A1-93D6-4CB45BDCC7CD}"/>
              </a:ext>
            </a:extLst>
          </p:cNvPr>
          <p:cNvSpPr txBox="1"/>
          <p:nvPr/>
        </p:nvSpPr>
        <p:spPr>
          <a:xfrm>
            <a:off x="1133605" y="2394383"/>
            <a:ext cx="5121721" cy="8729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geom_histogram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091202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59" y="601249"/>
            <a:ext cx="596238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 function </a:t>
            </a:r>
            <a:r>
              <a:rPr lang="en-US" sz="2400" dirty="0">
                <a:effectLst/>
                <a:latin typeface="SourceSansPro"/>
              </a:rPr>
              <a:t>(calls a default </a:t>
            </a:r>
            <a:r>
              <a:rPr lang="en-US" sz="2400" dirty="0" err="1">
                <a:effectLst/>
                <a:latin typeface="SourceSansPro"/>
              </a:rPr>
              <a:t>geom</a:t>
            </a:r>
            <a:r>
              <a:rPr lang="en-US" sz="2400" dirty="0"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effectLst/>
              <a:latin typeface="SourceSansPro"/>
            </a:endParaRPr>
          </a:p>
          <a:p>
            <a:r>
              <a:rPr lang="en-US" sz="2400" b="1" dirty="0">
                <a:effectLst/>
                <a:latin typeface="SourceSansPro"/>
              </a:rPr>
              <a:t>	</a:t>
            </a: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812F21-8619-E905-5CC7-67F20448D97B}"/>
              </a:ext>
            </a:extLst>
          </p:cNvPr>
          <p:cNvSpPr txBox="1"/>
          <p:nvPr/>
        </p:nvSpPr>
        <p:spPr>
          <a:xfrm>
            <a:off x="896261" y="4745664"/>
            <a:ext cx="5199739" cy="17039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</a:rPr>
              <a:t>stat_smooth</a:t>
            </a:r>
            <a:r>
              <a:rPr lang="en-US" dirty="0">
                <a:latin typeface="Andale Mono" panose="020B0509000000000004" pitchFamily="49" charset="0"/>
              </a:rPr>
              <a:t>(method = "</a:t>
            </a:r>
            <a:r>
              <a:rPr lang="en-US" dirty="0" err="1">
                <a:latin typeface="Andale Mono" panose="020B0509000000000004" pitchFamily="49" charset="0"/>
              </a:rPr>
              <a:t>lm</a:t>
            </a:r>
            <a:r>
              <a:rPr lang="en-US" dirty="0">
                <a:latin typeface="Andale Mono" panose="020B0509000000000004" pitchFamily="49" charset="0"/>
              </a:rPr>
              <a:t>",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	formula = y ~ x)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157479-7BF1-606B-2090-112A6EC25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902" y="1237727"/>
            <a:ext cx="5242610" cy="504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45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4" y="4788328"/>
            <a:ext cx="1468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 &amp; scales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172FD9-066A-7BE9-B793-BC5DF5F071BC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28D9-5666-93BF-478B-E6414016C849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7ADA9-EC78-3D5D-143E-EDD1F0C87809}"/>
              </a:ext>
            </a:extLst>
          </p:cNvPr>
          <p:cNvSpPr txBox="1"/>
          <p:nvPr/>
        </p:nvSpPr>
        <p:spPr>
          <a:xfrm>
            <a:off x="901874" y="450937"/>
            <a:ext cx="559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60 preexisting themes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easy to call</a:t>
            </a:r>
          </a:p>
        </p:txBody>
      </p:sp>
      <p:pic>
        <p:nvPicPr>
          <p:cNvPr id="8" name="Picture 7" descr="A collage of graphs&#10;&#10;Description automatically generated">
            <a:extLst>
              <a:ext uri="{FF2B5EF4-FFF2-40B4-BE49-F238E27FC236}">
                <a16:creationId xmlns:a16="http://schemas.microsoft.com/office/drawing/2014/main" id="{DE14B330-396C-AB1E-C136-3419FA7A9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" y="0"/>
            <a:ext cx="7262054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9710E2A-7D70-BCBE-1BBF-646A603FA5CE}"/>
              </a:ext>
            </a:extLst>
          </p:cNvPr>
          <p:cNvSpPr/>
          <p:nvPr/>
        </p:nvSpPr>
        <p:spPr>
          <a:xfrm>
            <a:off x="8450" y="2072640"/>
            <a:ext cx="2551870" cy="2575560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5836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EF92F5-31CB-E8B3-63F7-692748F12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2" y="1900885"/>
            <a:ext cx="4880429" cy="45062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4F52FB-6741-4E97-1E88-CA855C81F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2" y="1900886"/>
            <a:ext cx="4880428" cy="4506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CFD6A8-5769-FF8A-4EFE-2933C1D7BA01}"/>
              </a:ext>
            </a:extLst>
          </p:cNvPr>
          <p:cNvSpPr txBox="1"/>
          <p:nvPr/>
        </p:nvSpPr>
        <p:spPr>
          <a:xfrm>
            <a:off x="327869" y="738572"/>
            <a:ext cx="566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happiness))+ 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F4FCE-8A15-B243-4CB4-431CF51C3BFC}"/>
              </a:ext>
            </a:extLst>
          </p:cNvPr>
          <p:cNvSpPr txBox="1"/>
          <p:nvPr/>
        </p:nvSpPr>
        <p:spPr>
          <a:xfrm>
            <a:off x="6196394" y="738572"/>
            <a:ext cx="5667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happiness))+ 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()+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theme_minimal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7A7EFB-58DE-7878-3C73-5736776D99E7}"/>
              </a:ext>
            </a:extLst>
          </p:cNvPr>
          <p:cNvSpPr/>
          <p:nvPr/>
        </p:nvSpPr>
        <p:spPr>
          <a:xfrm>
            <a:off x="6458857" y="1322982"/>
            <a:ext cx="2278743" cy="458411"/>
          </a:xfrm>
          <a:prstGeom prst="roundRect">
            <a:avLst>
              <a:gd name="adj" fmla="val 3249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192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4" y="4788328"/>
            <a:ext cx="1468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 &amp; scales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172FD9-066A-7BE9-B793-BC5DF5F071BC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28D9-5666-93BF-478B-E6414016C849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7ADA9-EC78-3D5D-143E-EDD1F0C87809}"/>
              </a:ext>
            </a:extLst>
          </p:cNvPr>
          <p:cNvSpPr txBox="1"/>
          <p:nvPr/>
        </p:nvSpPr>
        <p:spPr>
          <a:xfrm>
            <a:off x="403796" y="347463"/>
            <a:ext cx="5599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 60 pre-existing themes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5CF51-27D9-97E5-A7D4-F744BA45C21A}"/>
              </a:ext>
            </a:extLst>
          </p:cNvPr>
          <p:cNvSpPr txBox="1"/>
          <p:nvPr/>
        </p:nvSpPr>
        <p:spPr>
          <a:xfrm>
            <a:off x="1214754" y="6169613"/>
            <a:ext cx="5787295" cy="52322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https://r-</a:t>
            </a:r>
            <a:r>
              <a:rPr lang="en-US" sz="2800" dirty="0" err="1"/>
              <a:t>charts.com</a:t>
            </a:r>
            <a:r>
              <a:rPr lang="en-US" sz="2800" dirty="0"/>
              <a:t>/ggplot2/themes/</a:t>
            </a:r>
          </a:p>
        </p:txBody>
      </p:sp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EDA6103-5AC0-E018-8B1A-656D6119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397" y="1134101"/>
            <a:ext cx="2320978" cy="2294900"/>
          </a:xfrm>
          <a:prstGeom prst="rect">
            <a:avLst/>
          </a:prstGeom>
          <a:ln>
            <a:noFill/>
          </a:ln>
        </p:spPr>
      </p:pic>
      <p:pic>
        <p:nvPicPr>
          <p:cNvPr id="23" name="Picture 2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DBC0524-2497-F9AE-0DA3-E5F7B6560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395" y="3753974"/>
            <a:ext cx="2149944" cy="2156035"/>
          </a:xfrm>
          <a:prstGeom prst="rect">
            <a:avLst/>
          </a:prstGeom>
          <a:ln>
            <a:noFill/>
          </a:ln>
        </p:spPr>
      </p:pic>
      <p:pic>
        <p:nvPicPr>
          <p:cNvPr id="25" name="Picture 2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426C8CB9-8CF4-6757-9840-FF567BA8F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443" y="3753974"/>
            <a:ext cx="2213338" cy="2156035"/>
          </a:xfrm>
          <a:prstGeom prst="rect">
            <a:avLst/>
          </a:prstGeom>
          <a:ln>
            <a:noFill/>
          </a:ln>
        </p:spPr>
      </p:pic>
      <p:pic>
        <p:nvPicPr>
          <p:cNvPr id="27" name="Picture 2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DFE816E-F882-2957-B6B2-BD38744A2E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86"/>
          <a:stretch/>
        </p:blipFill>
        <p:spPr>
          <a:xfrm>
            <a:off x="2760443" y="1156419"/>
            <a:ext cx="2213338" cy="2323407"/>
          </a:xfrm>
          <a:prstGeom prst="rect">
            <a:avLst/>
          </a:prstGeom>
          <a:ln>
            <a:noFill/>
          </a:ln>
        </p:spPr>
      </p:pic>
      <p:pic>
        <p:nvPicPr>
          <p:cNvPr id="29" name="Picture 2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2CD2B90-78AA-E8A1-81ED-8BF987BB1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605" y="1156419"/>
            <a:ext cx="2316844" cy="2323407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F683A3E-80B6-C0CE-D108-954D44D85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05" y="3739430"/>
            <a:ext cx="2316844" cy="21705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054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A545A-643D-69BE-E4B5-98B7DF983819}"/>
              </a:ext>
            </a:extLst>
          </p:cNvPr>
          <p:cNvSpPr txBox="1"/>
          <p:nvPr/>
        </p:nvSpPr>
        <p:spPr>
          <a:xfrm>
            <a:off x="884418" y="674557"/>
            <a:ext cx="4811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Strengths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A12E-7095-26D1-870A-7F276115E15D}"/>
              </a:ext>
            </a:extLst>
          </p:cNvPr>
          <p:cNvSpPr txBox="1"/>
          <p:nvPr/>
        </p:nvSpPr>
        <p:spPr>
          <a:xfrm>
            <a:off x="884418" y="1501515"/>
            <a:ext cx="48118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Integration with analysis in 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Based on Grammar of Graphics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Declarative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Succinct 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Publication ready graphics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 (or at least pretty close to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1EA26783-69E6-17E6-C533-3ED5A08A6C7A}"/>
              </a:ext>
            </a:extLst>
          </p:cNvPr>
          <p:cNvSpPr/>
          <p:nvPr/>
        </p:nvSpPr>
        <p:spPr>
          <a:xfrm rot="2091145">
            <a:off x="9543370" y="44038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52617072-C6BC-FF7C-0A5A-4EF1536B2819}"/>
              </a:ext>
            </a:extLst>
          </p:cNvPr>
          <p:cNvSpPr/>
          <p:nvPr/>
        </p:nvSpPr>
        <p:spPr>
          <a:xfrm rot="2091145">
            <a:off x="9554748" y="36386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8BAE793C-0DA8-4E41-778C-FBF6BCA6991C}"/>
              </a:ext>
            </a:extLst>
          </p:cNvPr>
          <p:cNvSpPr/>
          <p:nvPr/>
        </p:nvSpPr>
        <p:spPr>
          <a:xfrm rot="2091145">
            <a:off x="9551725" y="284419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28C0D2E-8EDA-AB61-594E-4DEB214A9502}"/>
              </a:ext>
            </a:extLst>
          </p:cNvPr>
          <p:cNvSpPr/>
          <p:nvPr/>
        </p:nvSpPr>
        <p:spPr>
          <a:xfrm rot="2091145">
            <a:off x="9576783" y="21802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8E7A248-B9BD-774A-D381-DE9FA4EA5002}"/>
              </a:ext>
            </a:extLst>
          </p:cNvPr>
          <p:cNvSpPr/>
          <p:nvPr/>
        </p:nvSpPr>
        <p:spPr>
          <a:xfrm rot="2091145">
            <a:off x="9562744" y="15023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9A55D215-2ED0-47DF-4A63-8931AFABFBC9}"/>
              </a:ext>
            </a:extLst>
          </p:cNvPr>
          <p:cNvSpPr/>
          <p:nvPr/>
        </p:nvSpPr>
        <p:spPr>
          <a:xfrm rot="2091145">
            <a:off x="9584781" y="8009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E5DD8-BE44-1047-430E-E73DD1A835D3}"/>
              </a:ext>
            </a:extLst>
          </p:cNvPr>
          <p:cNvSpPr txBox="1"/>
          <p:nvPr/>
        </p:nvSpPr>
        <p:spPr>
          <a:xfrm>
            <a:off x="7819761" y="123651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9C0B0-D44E-07C4-EAA9-1C3B71653506}"/>
              </a:ext>
            </a:extLst>
          </p:cNvPr>
          <p:cNvSpPr txBox="1"/>
          <p:nvPr/>
        </p:nvSpPr>
        <p:spPr>
          <a:xfrm>
            <a:off x="7819761" y="192472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AEEEA-FE85-EDAE-1F30-D1577004F710}"/>
              </a:ext>
            </a:extLst>
          </p:cNvPr>
          <p:cNvSpPr txBox="1"/>
          <p:nvPr/>
        </p:nvSpPr>
        <p:spPr>
          <a:xfrm>
            <a:off x="7819761" y="260998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BDF97-2838-5051-4D89-6410E06EF979}"/>
              </a:ext>
            </a:extLst>
          </p:cNvPr>
          <p:cNvSpPr txBox="1"/>
          <p:nvPr/>
        </p:nvSpPr>
        <p:spPr>
          <a:xfrm>
            <a:off x="7819761" y="32700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9F4096-F397-16C1-A0AB-6BE7AD278738}"/>
              </a:ext>
            </a:extLst>
          </p:cNvPr>
          <p:cNvSpPr txBox="1"/>
          <p:nvPr/>
        </p:nvSpPr>
        <p:spPr>
          <a:xfrm>
            <a:off x="7819761" y="406395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FE7B3F-6DE5-E6A2-DE42-E718DD922D0B}"/>
              </a:ext>
            </a:extLst>
          </p:cNvPr>
          <p:cNvSpPr txBox="1"/>
          <p:nvPr/>
        </p:nvSpPr>
        <p:spPr>
          <a:xfrm>
            <a:off x="7819761" y="484678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B15B5E-32E4-D053-CDC4-7B72F5D75C43}"/>
              </a:ext>
            </a:extLst>
          </p:cNvPr>
          <p:cNvSpPr/>
          <p:nvPr/>
        </p:nvSpPr>
        <p:spPr>
          <a:xfrm>
            <a:off x="7040880" y="194310"/>
            <a:ext cx="4983480" cy="61379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2081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4" y="4788328"/>
            <a:ext cx="1468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 &amp; scales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172FD9-066A-7BE9-B793-BC5DF5F071BC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28D9-5666-93BF-478B-E6414016C849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0" name="Picture 29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82272F54-3F99-637E-632F-1966D0A8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85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0" name="Picture 29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82272F54-3F99-637E-632F-1966D0A8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AF0A7D-C900-A70D-ADBD-8AA3B07F71AD}"/>
              </a:ext>
            </a:extLst>
          </p:cNvPr>
          <p:cNvSpPr txBox="1"/>
          <p:nvPr/>
        </p:nvSpPr>
        <p:spPr>
          <a:xfrm>
            <a:off x="6565214" y="578986"/>
            <a:ext cx="60980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ggplot</a:t>
            </a:r>
            <a:r>
              <a:rPr lang="en-US" sz="2000" dirty="0"/>
              <a:t>(happy, </a:t>
            </a:r>
            <a:r>
              <a:rPr lang="en-US" sz="2000" dirty="0" err="1"/>
              <a:t>aes</a:t>
            </a:r>
            <a:r>
              <a:rPr lang="en-US" sz="2000" dirty="0"/>
              <a:t>(GDP, happiness))+</a:t>
            </a:r>
          </a:p>
          <a:p>
            <a:r>
              <a:rPr lang="en-US" sz="2000" dirty="0"/>
              <a:t>       </a:t>
            </a:r>
            <a:r>
              <a:rPr lang="en-US" sz="2000" dirty="0" err="1"/>
              <a:t>geom_boxplot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(fill=continent)) +</a:t>
            </a:r>
          </a:p>
          <a:p>
            <a:r>
              <a:rPr lang="en-US" sz="2000" dirty="0"/>
              <a:t>       </a:t>
            </a:r>
            <a:r>
              <a:rPr lang="en-US" sz="2000" dirty="0" err="1"/>
              <a:t>theme_minimal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8BDCEA-6162-5CE0-C87C-8F38FF6D6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172" y="1902426"/>
            <a:ext cx="4622142" cy="415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364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0" name="Picture 29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82272F54-3F99-637E-632F-1966D0A8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AF0A7D-C900-A70D-ADBD-8AA3B07F71AD}"/>
              </a:ext>
            </a:extLst>
          </p:cNvPr>
          <p:cNvSpPr txBox="1"/>
          <p:nvPr/>
        </p:nvSpPr>
        <p:spPr>
          <a:xfrm>
            <a:off x="6768414" y="574246"/>
            <a:ext cx="6098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ggplot</a:t>
            </a:r>
            <a:r>
              <a:rPr lang="en-US" dirty="0"/>
              <a:t>(happy, </a:t>
            </a:r>
            <a:r>
              <a:rPr lang="en-US" dirty="0" err="1"/>
              <a:t>aes</a:t>
            </a:r>
            <a:r>
              <a:rPr lang="en-US" dirty="0"/>
              <a:t>(GDP, happiness))+</a:t>
            </a:r>
          </a:p>
          <a:p>
            <a:r>
              <a:rPr lang="en-US" dirty="0"/>
              <a:t>       </a:t>
            </a:r>
            <a:r>
              <a:rPr lang="en-US" dirty="0" err="1"/>
              <a:t>geom_boxplot</a:t>
            </a:r>
            <a:r>
              <a:rPr lang="en-US" dirty="0"/>
              <a:t>(</a:t>
            </a:r>
            <a:r>
              <a:rPr lang="en-US" dirty="0" err="1"/>
              <a:t>aes</a:t>
            </a:r>
            <a:r>
              <a:rPr lang="en-US" dirty="0"/>
              <a:t>(fill=continent)) +</a:t>
            </a:r>
          </a:p>
          <a:p>
            <a:r>
              <a:rPr lang="en-US" dirty="0"/>
              <a:t>       </a:t>
            </a:r>
            <a:r>
              <a:rPr lang="en-US" dirty="0" err="1"/>
              <a:t>theme_minimal</a:t>
            </a:r>
            <a:r>
              <a:rPr lang="en-US" dirty="0"/>
              <a:t>()+</a:t>
            </a:r>
          </a:p>
          <a:p>
            <a:r>
              <a:rPr lang="en-US" dirty="0"/>
              <a:t>       </a:t>
            </a:r>
            <a:r>
              <a:rPr lang="en-US" b="1" dirty="0" err="1"/>
              <a:t>scale_fill_brewer</a:t>
            </a:r>
            <a:r>
              <a:rPr lang="en-US" b="1" dirty="0"/>
              <a:t>(palette = "Set3")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60C13D-1E08-86F2-D3EF-C6994C905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414" y="1902425"/>
            <a:ext cx="4994672" cy="412767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3BBEC2B-7AF4-BEC3-6FAD-3098F15FC7E7}"/>
              </a:ext>
            </a:extLst>
          </p:cNvPr>
          <p:cNvSpPr/>
          <p:nvPr/>
        </p:nvSpPr>
        <p:spPr>
          <a:xfrm>
            <a:off x="580768" y="3504981"/>
            <a:ext cx="753763" cy="2965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982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9" y="43438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17" y="357872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94" y="278423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52" y="212025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13" y="144241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50" y="7409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30" y="117655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30" y="186476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30" y="25500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30" y="321011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30" y="400399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30" y="478682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172FD9-066A-7BE9-B793-BC5DF5F071BC}"/>
              </a:ext>
            </a:extLst>
          </p:cNvPr>
          <p:cNvSpPr/>
          <p:nvPr/>
        </p:nvSpPr>
        <p:spPr>
          <a:xfrm rot="1070933" flipH="1">
            <a:off x="9522334" y="5507316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28D9-5666-93BF-478B-E6414016C849}"/>
              </a:ext>
            </a:extLst>
          </p:cNvPr>
          <p:cNvSpPr txBox="1"/>
          <p:nvPr/>
        </p:nvSpPr>
        <p:spPr>
          <a:xfrm>
            <a:off x="7911178" y="564694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Exporting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A7B291E-C911-032B-EE54-F880560CD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112" y="1808241"/>
            <a:ext cx="5080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08BA2A-A66D-1913-852A-08C410A85D6C}"/>
              </a:ext>
            </a:extLst>
          </p:cNvPr>
          <p:cNvSpPr txBox="1"/>
          <p:nvPr/>
        </p:nvSpPr>
        <p:spPr>
          <a:xfrm>
            <a:off x="5979175" y="4677409"/>
            <a:ext cx="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94996"/>
                </a:solidFill>
              </a:rPr>
              <a:t>.pdf</a:t>
            </a:r>
          </a:p>
        </p:txBody>
      </p:sp>
    </p:spTree>
    <p:extLst>
      <p:ext uri="{BB962C8B-B14F-4D97-AF65-F5344CB8AC3E}">
        <p14:creationId xmlns:p14="http://schemas.microsoft.com/office/powerpoint/2010/main" val="36861857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49D4B-2348-7C16-002F-29570FD90468}"/>
              </a:ext>
            </a:extLst>
          </p:cNvPr>
          <p:cNvSpPr txBox="1"/>
          <p:nvPr/>
        </p:nvSpPr>
        <p:spPr>
          <a:xfrm>
            <a:off x="4258850" y="1954059"/>
            <a:ext cx="321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Lets give it a try</a:t>
            </a:r>
          </a:p>
        </p:txBody>
      </p:sp>
    </p:spTree>
    <p:extLst>
      <p:ext uri="{BB962C8B-B14F-4D97-AF65-F5344CB8AC3E}">
        <p14:creationId xmlns:p14="http://schemas.microsoft.com/office/powerpoint/2010/main" val="3894713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A545A-643D-69BE-E4B5-98B7DF983819}"/>
              </a:ext>
            </a:extLst>
          </p:cNvPr>
          <p:cNvSpPr txBox="1"/>
          <p:nvPr/>
        </p:nvSpPr>
        <p:spPr>
          <a:xfrm>
            <a:off x="884418" y="674557"/>
            <a:ext cx="4811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Strengths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A12E-7095-26D1-870A-7F276115E15D}"/>
              </a:ext>
            </a:extLst>
          </p:cNvPr>
          <p:cNvSpPr txBox="1"/>
          <p:nvPr/>
        </p:nvSpPr>
        <p:spPr>
          <a:xfrm>
            <a:off x="884418" y="1501515"/>
            <a:ext cx="48118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analysis in 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Based on Grammar of Graphics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Declarative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Succinct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Publication ready graphics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 (or at least pretty close to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1EA26783-69E6-17E6-C533-3ED5A08A6C7A}"/>
              </a:ext>
            </a:extLst>
          </p:cNvPr>
          <p:cNvSpPr/>
          <p:nvPr/>
        </p:nvSpPr>
        <p:spPr>
          <a:xfrm rot="2091145">
            <a:off x="9543370" y="44038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52617072-C6BC-FF7C-0A5A-4EF1536B2819}"/>
              </a:ext>
            </a:extLst>
          </p:cNvPr>
          <p:cNvSpPr/>
          <p:nvPr/>
        </p:nvSpPr>
        <p:spPr>
          <a:xfrm rot="2091145">
            <a:off x="9554748" y="36386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8BAE793C-0DA8-4E41-778C-FBF6BCA6991C}"/>
              </a:ext>
            </a:extLst>
          </p:cNvPr>
          <p:cNvSpPr/>
          <p:nvPr/>
        </p:nvSpPr>
        <p:spPr>
          <a:xfrm rot="2091145">
            <a:off x="9551725" y="284419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28C0D2E-8EDA-AB61-594E-4DEB214A9502}"/>
              </a:ext>
            </a:extLst>
          </p:cNvPr>
          <p:cNvSpPr/>
          <p:nvPr/>
        </p:nvSpPr>
        <p:spPr>
          <a:xfrm rot="2091145">
            <a:off x="9576783" y="21802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8E7A248-B9BD-774A-D381-DE9FA4EA5002}"/>
              </a:ext>
            </a:extLst>
          </p:cNvPr>
          <p:cNvSpPr/>
          <p:nvPr/>
        </p:nvSpPr>
        <p:spPr>
          <a:xfrm rot="2091145">
            <a:off x="9562744" y="15023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9A55D215-2ED0-47DF-4A63-8931AFABFBC9}"/>
              </a:ext>
            </a:extLst>
          </p:cNvPr>
          <p:cNvSpPr/>
          <p:nvPr/>
        </p:nvSpPr>
        <p:spPr>
          <a:xfrm rot="2091145">
            <a:off x="9584781" y="8009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E5DD8-BE44-1047-430E-E73DD1A835D3}"/>
              </a:ext>
            </a:extLst>
          </p:cNvPr>
          <p:cNvSpPr txBox="1"/>
          <p:nvPr/>
        </p:nvSpPr>
        <p:spPr>
          <a:xfrm>
            <a:off x="7819761" y="123651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9C0B0-D44E-07C4-EAA9-1C3B71653506}"/>
              </a:ext>
            </a:extLst>
          </p:cNvPr>
          <p:cNvSpPr txBox="1"/>
          <p:nvPr/>
        </p:nvSpPr>
        <p:spPr>
          <a:xfrm>
            <a:off x="7819761" y="192472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AEEEA-FE85-EDAE-1F30-D1577004F710}"/>
              </a:ext>
            </a:extLst>
          </p:cNvPr>
          <p:cNvSpPr txBox="1"/>
          <p:nvPr/>
        </p:nvSpPr>
        <p:spPr>
          <a:xfrm>
            <a:off x="7819761" y="260998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BDF97-2838-5051-4D89-6410E06EF979}"/>
              </a:ext>
            </a:extLst>
          </p:cNvPr>
          <p:cNvSpPr txBox="1"/>
          <p:nvPr/>
        </p:nvSpPr>
        <p:spPr>
          <a:xfrm>
            <a:off x="7819761" y="32700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9F4096-F397-16C1-A0AB-6BE7AD278738}"/>
              </a:ext>
            </a:extLst>
          </p:cNvPr>
          <p:cNvSpPr txBox="1"/>
          <p:nvPr/>
        </p:nvSpPr>
        <p:spPr>
          <a:xfrm>
            <a:off x="7819761" y="406395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FE7B3F-6DE5-E6A2-DE42-E718DD922D0B}"/>
              </a:ext>
            </a:extLst>
          </p:cNvPr>
          <p:cNvSpPr txBox="1"/>
          <p:nvPr/>
        </p:nvSpPr>
        <p:spPr>
          <a:xfrm>
            <a:off x="7819761" y="484678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</p:spTree>
    <p:extLst>
      <p:ext uri="{BB962C8B-B14F-4D97-AF65-F5344CB8AC3E}">
        <p14:creationId xmlns:p14="http://schemas.microsoft.com/office/powerpoint/2010/main" val="36381099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A545A-643D-69BE-E4B5-98B7DF983819}"/>
              </a:ext>
            </a:extLst>
          </p:cNvPr>
          <p:cNvSpPr txBox="1"/>
          <p:nvPr/>
        </p:nvSpPr>
        <p:spPr>
          <a:xfrm>
            <a:off x="884418" y="674557"/>
            <a:ext cx="4811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Strengths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A12E-7095-26D1-870A-7F276115E15D}"/>
              </a:ext>
            </a:extLst>
          </p:cNvPr>
          <p:cNvSpPr txBox="1"/>
          <p:nvPr/>
        </p:nvSpPr>
        <p:spPr>
          <a:xfrm>
            <a:off x="884418" y="1501515"/>
            <a:ext cx="48118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analysis in 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Based on Grammar of Graphics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Declarative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Succinct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Publication ready graphics </a:t>
            </a:r>
          </a:p>
          <a:p>
            <a:r>
              <a:rPr lang="en-US" sz="2400" dirty="0"/>
              <a:t>     (or at least pretty close to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1EA26783-69E6-17E6-C533-3ED5A08A6C7A}"/>
              </a:ext>
            </a:extLst>
          </p:cNvPr>
          <p:cNvSpPr/>
          <p:nvPr/>
        </p:nvSpPr>
        <p:spPr>
          <a:xfrm rot="2091145">
            <a:off x="9543370" y="44038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52617072-C6BC-FF7C-0A5A-4EF1536B2819}"/>
              </a:ext>
            </a:extLst>
          </p:cNvPr>
          <p:cNvSpPr/>
          <p:nvPr/>
        </p:nvSpPr>
        <p:spPr>
          <a:xfrm rot="2091145">
            <a:off x="9554748" y="36386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8BAE793C-0DA8-4E41-778C-FBF6BCA6991C}"/>
              </a:ext>
            </a:extLst>
          </p:cNvPr>
          <p:cNvSpPr/>
          <p:nvPr/>
        </p:nvSpPr>
        <p:spPr>
          <a:xfrm rot="2091145">
            <a:off x="9551725" y="284419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28C0D2E-8EDA-AB61-594E-4DEB214A9502}"/>
              </a:ext>
            </a:extLst>
          </p:cNvPr>
          <p:cNvSpPr/>
          <p:nvPr/>
        </p:nvSpPr>
        <p:spPr>
          <a:xfrm rot="2091145">
            <a:off x="9576783" y="21802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8E7A248-B9BD-774A-D381-DE9FA4EA5002}"/>
              </a:ext>
            </a:extLst>
          </p:cNvPr>
          <p:cNvSpPr/>
          <p:nvPr/>
        </p:nvSpPr>
        <p:spPr>
          <a:xfrm rot="2091145">
            <a:off x="9562744" y="15023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9A55D215-2ED0-47DF-4A63-8931AFABFBC9}"/>
              </a:ext>
            </a:extLst>
          </p:cNvPr>
          <p:cNvSpPr/>
          <p:nvPr/>
        </p:nvSpPr>
        <p:spPr>
          <a:xfrm rot="2091145">
            <a:off x="9584781" y="8009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E5DD8-BE44-1047-430E-E73DD1A835D3}"/>
              </a:ext>
            </a:extLst>
          </p:cNvPr>
          <p:cNvSpPr txBox="1"/>
          <p:nvPr/>
        </p:nvSpPr>
        <p:spPr>
          <a:xfrm>
            <a:off x="7819761" y="123651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9C0B0-D44E-07C4-EAA9-1C3B71653506}"/>
              </a:ext>
            </a:extLst>
          </p:cNvPr>
          <p:cNvSpPr txBox="1"/>
          <p:nvPr/>
        </p:nvSpPr>
        <p:spPr>
          <a:xfrm>
            <a:off x="7819761" y="192472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AEEEA-FE85-EDAE-1F30-D1577004F710}"/>
              </a:ext>
            </a:extLst>
          </p:cNvPr>
          <p:cNvSpPr txBox="1"/>
          <p:nvPr/>
        </p:nvSpPr>
        <p:spPr>
          <a:xfrm>
            <a:off x="7819761" y="260998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BDF97-2838-5051-4D89-6410E06EF979}"/>
              </a:ext>
            </a:extLst>
          </p:cNvPr>
          <p:cNvSpPr txBox="1"/>
          <p:nvPr/>
        </p:nvSpPr>
        <p:spPr>
          <a:xfrm>
            <a:off x="7819761" y="32700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9F4096-F397-16C1-A0AB-6BE7AD278738}"/>
              </a:ext>
            </a:extLst>
          </p:cNvPr>
          <p:cNvSpPr txBox="1"/>
          <p:nvPr/>
        </p:nvSpPr>
        <p:spPr>
          <a:xfrm>
            <a:off x="7819761" y="406395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FE7B3F-6DE5-E6A2-DE42-E718DD922D0B}"/>
              </a:ext>
            </a:extLst>
          </p:cNvPr>
          <p:cNvSpPr txBox="1"/>
          <p:nvPr/>
        </p:nvSpPr>
        <p:spPr>
          <a:xfrm>
            <a:off x="7819761" y="484678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</p:spTree>
    <p:extLst>
      <p:ext uri="{BB962C8B-B14F-4D97-AF65-F5344CB8AC3E}">
        <p14:creationId xmlns:p14="http://schemas.microsoft.com/office/powerpoint/2010/main" val="38507070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1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09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6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4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5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2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2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2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2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2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2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2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8F7D129C-8EAB-F4FA-DD86-674B75B8006A}"/>
              </a:ext>
            </a:extLst>
          </p:cNvPr>
          <p:cNvSpPr/>
          <p:nvPr/>
        </p:nvSpPr>
        <p:spPr>
          <a:xfrm rot="1070933" flipH="1">
            <a:off x="9522326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9B224C-4CAA-EA08-0553-D7A901B1408B}"/>
              </a:ext>
            </a:extLst>
          </p:cNvPr>
          <p:cNvSpPr txBox="1"/>
          <p:nvPr/>
        </p:nvSpPr>
        <p:spPr>
          <a:xfrm>
            <a:off x="7911170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</p:spTree>
    <p:extLst>
      <p:ext uri="{BB962C8B-B14F-4D97-AF65-F5344CB8AC3E}">
        <p14:creationId xmlns:p14="http://schemas.microsoft.com/office/powerpoint/2010/main" val="17632130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804E4-B185-AEB7-D664-B571AE521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9" y="2342794"/>
            <a:ext cx="5768130" cy="3958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D96E3E-ED9E-65A7-2634-E36D88C520F6}"/>
              </a:ext>
            </a:extLst>
          </p:cNvPr>
          <p:cNvSpPr txBox="1"/>
          <p:nvPr/>
        </p:nvSpPr>
        <p:spPr>
          <a:xfrm>
            <a:off x="327869" y="738572"/>
            <a:ext cx="566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happiness))+ 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</a:t>
            </a:r>
          </a:p>
        </p:txBody>
      </p:sp>
    </p:spTree>
    <p:extLst>
      <p:ext uri="{BB962C8B-B14F-4D97-AF65-F5344CB8AC3E}">
        <p14:creationId xmlns:p14="http://schemas.microsoft.com/office/powerpoint/2010/main" val="20865729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738E79-4B60-B379-D45E-1692A3D20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769" y="2342793"/>
            <a:ext cx="5768131" cy="3958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2804E4-B185-AEB7-D664-B571AE52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69" y="2342794"/>
            <a:ext cx="5768130" cy="3958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D96E3E-ED9E-65A7-2634-E36D88C520F6}"/>
              </a:ext>
            </a:extLst>
          </p:cNvPr>
          <p:cNvSpPr txBox="1"/>
          <p:nvPr/>
        </p:nvSpPr>
        <p:spPr>
          <a:xfrm>
            <a:off x="327869" y="738572"/>
            <a:ext cx="566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happiness))+ 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FC178-01C0-6679-EFE5-0687B2D4CEBB}"/>
              </a:ext>
            </a:extLst>
          </p:cNvPr>
          <p:cNvSpPr txBox="1"/>
          <p:nvPr/>
        </p:nvSpPr>
        <p:spPr>
          <a:xfrm>
            <a:off x="6292769" y="717629"/>
            <a:ext cx="5667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happiness))+ 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(col=continent))+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facet_wrap</a:t>
            </a:r>
            <a:r>
              <a:rPr lang="en-US" dirty="0">
                <a:latin typeface="Andale Mono" panose="020B0509000000000004" pitchFamily="49" charset="0"/>
              </a:rPr>
              <a:t>(~continent)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66A64F-3D6D-A784-34DD-A1F0B8FE5729}"/>
              </a:ext>
            </a:extLst>
          </p:cNvPr>
          <p:cNvSpPr/>
          <p:nvPr/>
        </p:nvSpPr>
        <p:spPr>
          <a:xfrm>
            <a:off x="6545943" y="1283305"/>
            <a:ext cx="3251200" cy="458411"/>
          </a:xfrm>
          <a:prstGeom prst="roundRect">
            <a:avLst>
              <a:gd name="adj" fmla="val 3249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456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A545A-643D-69BE-E4B5-98B7DF983819}"/>
              </a:ext>
            </a:extLst>
          </p:cNvPr>
          <p:cNvSpPr txBox="1"/>
          <p:nvPr/>
        </p:nvSpPr>
        <p:spPr>
          <a:xfrm>
            <a:off x="884418" y="674557"/>
            <a:ext cx="4811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Strengths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A12E-7095-26D1-870A-7F276115E15D}"/>
              </a:ext>
            </a:extLst>
          </p:cNvPr>
          <p:cNvSpPr txBox="1"/>
          <p:nvPr/>
        </p:nvSpPr>
        <p:spPr>
          <a:xfrm>
            <a:off x="884418" y="1501515"/>
            <a:ext cx="48118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analysis in 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Based on Grammar of Graphics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Declarative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Succinct 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Publication ready graphics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 (or at least pretty close to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1EA26783-69E6-17E6-C533-3ED5A08A6C7A}"/>
              </a:ext>
            </a:extLst>
          </p:cNvPr>
          <p:cNvSpPr/>
          <p:nvPr/>
        </p:nvSpPr>
        <p:spPr>
          <a:xfrm rot="2091145">
            <a:off x="9543370" y="44038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52617072-C6BC-FF7C-0A5A-4EF1536B2819}"/>
              </a:ext>
            </a:extLst>
          </p:cNvPr>
          <p:cNvSpPr/>
          <p:nvPr/>
        </p:nvSpPr>
        <p:spPr>
          <a:xfrm rot="2091145">
            <a:off x="9554748" y="36386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8BAE793C-0DA8-4E41-778C-FBF6BCA6991C}"/>
              </a:ext>
            </a:extLst>
          </p:cNvPr>
          <p:cNvSpPr/>
          <p:nvPr/>
        </p:nvSpPr>
        <p:spPr>
          <a:xfrm rot="2091145">
            <a:off x="9551725" y="284419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28C0D2E-8EDA-AB61-594E-4DEB214A9502}"/>
              </a:ext>
            </a:extLst>
          </p:cNvPr>
          <p:cNvSpPr/>
          <p:nvPr/>
        </p:nvSpPr>
        <p:spPr>
          <a:xfrm rot="2091145">
            <a:off x="9576783" y="21802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8E7A248-B9BD-774A-D381-DE9FA4EA5002}"/>
              </a:ext>
            </a:extLst>
          </p:cNvPr>
          <p:cNvSpPr/>
          <p:nvPr/>
        </p:nvSpPr>
        <p:spPr>
          <a:xfrm rot="2091145">
            <a:off x="9562744" y="15023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9A55D215-2ED0-47DF-4A63-8931AFABFBC9}"/>
              </a:ext>
            </a:extLst>
          </p:cNvPr>
          <p:cNvSpPr/>
          <p:nvPr/>
        </p:nvSpPr>
        <p:spPr>
          <a:xfrm rot="2091145">
            <a:off x="9584781" y="8009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E5DD8-BE44-1047-430E-E73DD1A835D3}"/>
              </a:ext>
            </a:extLst>
          </p:cNvPr>
          <p:cNvSpPr txBox="1"/>
          <p:nvPr/>
        </p:nvSpPr>
        <p:spPr>
          <a:xfrm>
            <a:off x="7819761" y="123651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9C0B0-D44E-07C4-EAA9-1C3B71653506}"/>
              </a:ext>
            </a:extLst>
          </p:cNvPr>
          <p:cNvSpPr txBox="1"/>
          <p:nvPr/>
        </p:nvSpPr>
        <p:spPr>
          <a:xfrm>
            <a:off x="7819761" y="192472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AEEEA-FE85-EDAE-1F30-D1577004F710}"/>
              </a:ext>
            </a:extLst>
          </p:cNvPr>
          <p:cNvSpPr txBox="1"/>
          <p:nvPr/>
        </p:nvSpPr>
        <p:spPr>
          <a:xfrm>
            <a:off x="7819761" y="260998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BDF97-2838-5051-4D89-6410E06EF979}"/>
              </a:ext>
            </a:extLst>
          </p:cNvPr>
          <p:cNvSpPr txBox="1"/>
          <p:nvPr/>
        </p:nvSpPr>
        <p:spPr>
          <a:xfrm>
            <a:off x="7819761" y="32700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9F4096-F397-16C1-A0AB-6BE7AD278738}"/>
              </a:ext>
            </a:extLst>
          </p:cNvPr>
          <p:cNvSpPr txBox="1"/>
          <p:nvPr/>
        </p:nvSpPr>
        <p:spPr>
          <a:xfrm>
            <a:off x="7819761" y="406395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FE7B3F-6DE5-E6A2-DE42-E718DD922D0B}"/>
              </a:ext>
            </a:extLst>
          </p:cNvPr>
          <p:cNvSpPr txBox="1"/>
          <p:nvPr/>
        </p:nvSpPr>
        <p:spPr>
          <a:xfrm>
            <a:off x="7819761" y="484678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</p:spTree>
    <p:extLst>
      <p:ext uri="{BB962C8B-B14F-4D97-AF65-F5344CB8AC3E}">
        <p14:creationId xmlns:p14="http://schemas.microsoft.com/office/powerpoint/2010/main" val="796886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A545A-643D-69BE-E4B5-98B7DF983819}"/>
              </a:ext>
            </a:extLst>
          </p:cNvPr>
          <p:cNvSpPr txBox="1"/>
          <p:nvPr/>
        </p:nvSpPr>
        <p:spPr>
          <a:xfrm>
            <a:off x="884418" y="674557"/>
            <a:ext cx="4811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Strengths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A12E-7095-26D1-870A-7F276115E15D}"/>
              </a:ext>
            </a:extLst>
          </p:cNvPr>
          <p:cNvSpPr txBox="1"/>
          <p:nvPr/>
        </p:nvSpPr>
        <p:spPr>
          <a:xfrm>
            <a:off x="884418" y="1501515"/>
            <a:ext cx="48118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analysis in 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Based on Grammar of Graphics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Declarative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Succinct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Publication ready graphics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 (or at least pretty close to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F9888FD-5E12-6467-21A7-A607FFAC6563}"/>
              </a:ext>
            </a:extLst>
          </p:cNvPr>
          <p:cNvSpPr/>
          <p:nvPr/>
        </p:nvSpPr>
        <p:spPr>
          <a:xfrm>
            <a:off x="7224611" y="1921565"/>
            <a:ext cx="3935896" cy="211703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82563"/>
            <a:r>
              <a:rPr lang="en-US" sz="2400" dirty="0">
                <a:solidFill>
                  <a:srgbClr val="C45344"/>
                </a:solidFill>
              </a:rPr>
              <a:t>No if/then statements!</a:t>
            </a:r>
          </a:p>
          <a:p>
            <a:pPr marL="182563"/>
            <a:endParaRPr lang="en-US" sz="1500" dirty="0">
              <a:solidFill>
                <a:srgbClr val="C45344"/>
              </a:solidFill>
            </a:endParaRPr>
          </a:p>
          <a:p>
            <a:pPr marL="182563"/>
            <a:r>
              <a:rPr lang="en-US" sz="2400" dirty="0">
                <a:solidFill>
                  <a:srgbClr val="C45344"/>
                </a:solidFill>
              </a:rPr>
              <a:t>No for loops!</a:t>
            </a:r>
          </a:p>
        </p:txBody>
      </p:sp>
    </p:spTree>
    <p:extLst>
      <p:ext uri="{BB962C8B-B14F-4D97-AF65-F5344CB8AC3E}">
        <p14:creationId xmlns:p14="http://schemas.microsoft.com/office/powerpoint/2010/main" val="34190372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A545A-643D-69BE-E4B5-98B7DF983819}"/>
              </a:ext>
            </a:extLst>
          </p:cNvPr>
          <p:cNvSpPr txBox="1"/>
          <p:nvPr/>
        </p:nvSpPr>
        <p:spPr>
          <a:xfrm>
            <a:off x="884418" y="674557"/>
            <a:ext cx="4811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Strengths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A12E-7095-26D1-870A-7F276115E15D}"/>
              </a:ext>
            </a:extLst>
          </p:cNvPr>
          <p:cNvSpPr txBox="1"/>
          <p:nvPr/>
        </p:nvSpPr>
        <p:spPr>
          <a:xfrm>
            <a:off x="884418" y="1501515"/>
            <a:ext cx="48118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analysis in 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Based on Grammar of Graphics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Declarative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Succinct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>
                  <a:lumMod val="8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Publication ready graphics </a:t>
            </a:r>
          </a:p>
          <a:p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     (or at least pretty close to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6446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39067</TotalTime>
  <Words>1946</Words>
  <Application>Microsoft Macintosh PowerPoint</Application>
  <PresentationFormat>Widescreen</PresentationFormat>
  <Paragraphs>557</Paragraphs>
  <Slides>69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6" baseType="lpstr">
      <vt:lpstr>Andale Mono</vt:lpstr>
      <vt:lpstr>Arial</vt:lpstr>
      <vt:lpstr>Calibri</vt:lpstr>
      <vt:lpstr>Calibri Light</vt:lpstr>
      <vt:lpstr>SourceSansPro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Nichols (she/her/hers)</dc:creator>
  <cp:lastModifiedBy>Lauren Nichols (she/her/hers)</cp:lastModifiedBy>
  <cp:revision>10</cp:revision>
  <cp:lastPrinted>2023-08-24T18:51:06Z</cp:lastPrinted>
  <dcterms:created xsi:type="dcterms:W3CDTF">2023-08-24T18:44:09Z</dcterms:created>
  <dcterms:modified xsi:type="dcterms:W3CDTF">2023-11-16T18:24:40Z</dcterms:modified>
</cp:coreProperties>
</file>